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2" r:id="rId13"/>
    <p:sldId id="271" r:id="rId14"/>
    <p:sldId id="268" r:id="rId15"/>
    <p:sldId id="26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EBFDA12E-6C60-47A4-BFA5-1106A36BF888}">
          <p14:sldIdLst>
            <p14:sldId id="256"/>
            <p14:sldId id="257"/>
            <p14:sldId id="270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72"/>
            <p14:sldId id="271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7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98A98-9BCC-4140-B783-F84FF9AA736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948151-0D47-4CBB-8497-54F899C884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1321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48151-0D47-4CBB-8497-54F899C884B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273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48151-0D47-4CBB-8497-54F899C884B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3658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48151-0D47-4CBB-8497-54F899C884B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7784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48151-0D47-4CBB-8497-54F899C884B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448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F6B686-0D8C-58E9-96FF-906B94B3CA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471C85E-BF08-E0B6-9E57-9C78F60CA9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F0772D-9129-62C2-EF98-EF9CFD742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6BC98F-9CA8-1811-E452-42111DDB2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AB1728-CEAD-63D8-4FCD-DCC590555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8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5967F9-4885-978B-D11B-E9791E874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823DBED-A05B-41C9-63B1-F6586A73E1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E800C9-C539-05BB-8EA1-FED03F5D0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19AA24-C3F2-EFA9-4EEB-359DB2A50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A0BAAB-7CF8-8771-248D-B1BBD3E9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355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48982AA-F846-6A68-898F-BD396D50EF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1E2AC14-F961-CB7D-3A1B-63E86D127B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01AB43-D695-B5DA-05B5-870C1DDB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2A7EBB-AFBF-0A53-859C-0608892DB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9D5A8F-CFCB-AB91-BDA1-059BAABC6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0052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461F94-4521-B17C-A933-59A9E2DE6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749792-FE28-1C51-24BB-668AFC8F6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2D3F9E-ECD6-A929-F979-9DC78AD34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5689C9-71DD-A926-6F60-122516D33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A210A0-C977-48DD-1F9E-846D1E090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613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3A06B9-35F8-6E51-E9E8-72DBC1AA9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05D11-9189-8413-2DF1-7E6E45B8F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308082-22B6-5D12-FE52-1B81AE815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6340B7-A773-B0B8-629B-150DCAB49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CF3357-1512-0FB5-E430-EBC54B665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612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4EE106-F7F3-DDB1-BFFF-CC6017A07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5E51FD-72EA-E6EA-82B6-E7D2B500FC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C596AB-F721-0BD0-C575-E1F72B7FF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09969B-5D5A-3B1D-A477-B29FAC7C8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2F0581-CAA8-9F08-81DE-C8DF0B0E6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9A08C4D-2C75-0F26-9FE8-9C1D40AF6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50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D29CB8-CA9C-DB45-2456-784DC84C2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2C63DB-2089-5806-7465-628B08A58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61D800-91A9-150E-8DF9-7917E8807B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0FFF652-8859-CE02-C75A-8490BA863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C795FAE-9A0E-D779-9E7A-BAD88BBAC3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6885F8C-44DF-FA2E-D360-0F64AB8F3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79E81D0-7ACB-3433-B183-D85A06D31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7FCF2C3-F123-E6A4-DF77-AFB2D7AF7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95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F805C5-3646-0EFF-7ACD-840FCA19D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503270-050B-ECB1-30CD-9D10326A8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983C652-DB95-95ED-E0BF-AECF224E6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ADCBA9A-4CAF-E501-17F6-CA8D652E7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6087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F1074AE-9ED1-8B6B-EA43-13B3CAC31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DD6EBC5-EFC9-F257-91F2-1AF887378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42029FC-DF41-67D2-0A59-9911B1F06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72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0222BA-A657-19E2-DEA5-D598EFF8C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0D066A-F0BE-149D-1BB1-63DAF168A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575F65-0665-4B4A-2B1A-3F5E79136A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C1FDF7-9EA3-0C08-8827-9AD16AA80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FF2E92C-3686-96A3-0A74-9EA561502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4BAE59-D207-3976-7286-A037A5AE7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684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D2EF58-ED91-1EA6-8D8E-F750EF450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789E446-C7E5-3B45-CB07-9B6170EA9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3BD4CA-35AF-C43F-35BE-F79843D85F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3480E6-7127-0266-9F7B-B699F24BE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98F1C6-8702-BF6D-99D8-9738E3FA0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0211484-1543-6F64-F3C5-751E9E0B8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489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C66C1F5-07AB-98E7-0A71-6D3789D9E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F472ED-98F4-69B5-ACDB-D464E67C5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9EF6F3-812F-E59F-ACA3-30DAF38598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C5014-EA13-457A-9D58-1F107ADA09FC}" type="datetimeFigureOut">
              <a:rPr lang="zh-CN" altLang="en-US" smtClean="0"/>
              <a:t>2022/12/10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BB6DFE-ABD3-6472-722D-C9D99CDC65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BCC104-0244-3764-1976-B21A5C69C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1921A-733C-41CF-832C-622A822D0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636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BD7DE03-1836-0BE0-4180-4FA9F70988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660" b="32154"/>
          <a:stretch/>
        </p:blipFill>
        <p:spPr>
          <a:xfrm>
            <a:off x="2382983" y="142980"/>
            <a:ext cx="7736774" cy="65720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椭圆 8">
            <a:extLst>
              <a:ext uri="{FF2B5EF4-FFF2-40B4-BE49-F238E27FC236}">
                <a16:creationId xmlns:a16="http://schemas.microsoft.com/office/drawing/2014/main" id="{4E7FF72F-8337-9CC1-BC65-877D21FFAB90}"/>
              </a:ext>
            </a:extLst>
          </p:cNvPr>
          <p:cNvSpPr/>
          <p:nvPr/>
        </p:nvSpPr>
        <p:spPr>
          <a:xfrm>
            <a:off x="7323117" y="819397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操场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1B110424-2AA2-9A34-B236-F0AAF76407F7}"/>
              </a:ext>
            </a:extLst>
          </p:cNvPr>
          <p:cNvSpPr/>
          <p:nvPr/>
        </p:nvSpPr>
        <p:spPr>
          <a:xfrm>
            <a:off x="7323117" y="3767208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三教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1FE31038-4FC9-6E50-F534-3CA7A9AF913C}"/>
              </a:ext>
            </a:extLst>
          </p:cNvPr>
          <p:cNvSpPr/>
          <p:nvPr/>
        </p:nvSpPr>
        <p:spPr>
          <a:xfrm>
            <a:off x="6810498" y="1954855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一教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4626819-00E2-E6DF-DADF-B15DB9E9B3CD}"/>
              </a:ext>
            </a:extLst>
          </p:cNvPr>
          <p:cNvSpPr/>
          <p:nvPr/>
        </p:nvSpPr>
        <p:spPr>
          <a:xfrm>
            <a:off x="5207330" y="1978606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二教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1A2FE13-49B0-4CCB-8B78-0110DF72E37F}"/>
              </a:ext>
            </a:extLst>
          </p:cNvPr>
          <p:cNvSpPr/>
          <p:nvPr/>
        </p:nvSpPr>
        <p:spPr>
          <a:xfrm>
            <a:off x="2675907" y="3275610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七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418AA12-DD08-8418-87CF-9D6BDC3C5CC8}"/>
              </a:ext>
            </a:extLst>
          </p:cNvPr>
          <p:cNvSpPr/>
          <p:nvPr/>
        </p:nvSpPr>
        <p:spPr>
          <a:xfrm>
            <a:off x="3862367" y="1922702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门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796FA9F6-34E5-8776-3C5A-B508A4D03BA2}"/>
              </a:ext>
            </a:extLst>
          </p:cNvPr>
          <p:cNvSpPr/>
          <p:nvPr/>
        </p:nvSpPr>
        <p:spPr>
          <a:xfrm>
            <a:off x="3813959" y="2784012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九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AFBC873-41B1-63B5-5435-E6853A36BAC8}"/>
              </a:ext>
            </a:extLst>
          </p:cNvPr>
          <p:cNvSpPr/>
          <p:nvPr/>
        </p:nvSpPr>
        <p:spPr>
          <a:xfrm>
            <a:off x="6879772" y="4443624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三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730901C8-B83F-DC4F-6D3F-DAA5C8C47825}"/>
              </a:ext>
            </a:extLst>
          </p:cNvPr>
          <p:cNvSpPr/>
          <p:nvPr/>
        </p:nvSpPr>
        <p:spPr>
          <a:xfrm>
            <a:off x="4958280" y="3927827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教工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26C379D6-DC8A-4C49-6266-1618A91446C5}"/>
              </a:ext>
            </a:extLst>
          </p:cNvPr>
          <p:cNvSpPr/>
          <p:nvPr/>
        </p:nvSpPr>
        <p:spPr>
          <a:xfrm>
            <a:off x="4257304" y="4023077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" dirty="0"/>
              <a:t>一食堂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A19704C6-050F-50AE-B1E6-7C90DC4E6F77}"/>
              </a:ext>
            </a:extLst>
          </p:cNvPr>
          <p:cNvSpPr/>
          <p:nvPr/>
        </p:nvSpPr>
        <p:spPr>
          <a:xfrm>
            <a:off x="4727576" y="4260850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" dirty="0"/>
              <a:t>二食堂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10526E8-1712-5B38-78CB-8592F7BFCF6F}"/>
              </a:ext>
            </a:extLst>
          </p:cNvPr>
          <p:cNvCxnSpPr>
            <a:stCxn id="12" idx="7"/>
            <a:endCxn id="9" idx="2"/>
          </p:cNvCxnSpPr>
          <p:nvPr/>
        </p:nvCxnSpPr>
        <p:spPr>
          <a:xfrm flipV="1">
            <a:off x="5785095" y="1157843"/>
            <a:ext cx="1512000" cy="10080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1853CFB8-A5FA-10AA-DA7A-1875FD572ABB}"/>
              </a:ext>
            </a:extLst>
          </p:cNvPr>
          <p:cNvCxnSpPr>
            <a:cxnSpLocks/>
            <a:stCxn id="11" idx="7"/>
            <a:endCxn id="9" idx="4"/>
          </p:cNvCxnSpPr>
          <p:nvPr/>
        </p:nvCxnSpPr>
        <p:spPr>
          <a:xfrm flipV="1">
            <a:off x="7388263" y="1496291"/>
            <a:ext cx="273301" cy="55769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1FCE4FCF-5B71-7C1B-495D-C1741A06F9A3}"/>
              </a:ext>
            </a:extLst>
          </p:cNvPr>
          <p:cNvCxnSpPr>
            <a:cxnSpLocks/>
          </p:cNvCxnSpPr>
          <p:nvPr/>
        </p:nvCxnSpPr>
        <p:spPr>
          <a:xfrm flipH="1" flipV="1">
            <a:off x="7167833" y="2623013"/>
            <a:ext cx="493731" cy="114419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D3AC65D2-246C-FAD1-1ADC-247694C55179}"/>
              </a:ext>
            </a:extLst>
          </p:cNvPr>
          <p:cNvCxnSpPr>
            <a:cxnSpLocks/>
            <a:stCxn id="16" idx="7"/>
            <a:endCxn id="10" idx="3"/>
          </p:cNvCxnSpPr>
          <p:nvPr/>
        </p:nvCxnSpPr>
        <p:spPr>
          <a:xfrm flipV="1">
            <a:off x="7258191" y="4344973"/>
            <a:ext cx="164055" cy="17064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7F5ABDBB-7A8E-F31E-5604-BC54BA802CF7}"/>
              </a:ext>
            </a:extLst>
          </p:cNvPr>
          <p:cNvCxnSpPr>
            <a:cxnSpLocks/>
            <a:stCxn id="16" idx="2"/>
            <a:endCxn id="20" idx="5"/>
          </p:cNvCxnSpPr>
          <p:nvPr/>
        </p:nvCxnSpPr>
        <p:spPr>
          <a:xfrm flipH="1" flipV="1">
            <a:off x="5018076" y="4545103"/>
            <a:ext cx="1861696" cy="14432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CF4EE53-F866-2A09-2030-BC016ACCC3A1}"/>
              </a:ext>
            </a:extLst>
          </p:cNvPr>
          <p:cNvCxnSpPr>
            <a:cxnSpLocks/>
            <a:stCxn id="15" idx="7"/>
            <a:endCxn id="12" idx="3"/>
          </p:cNvCxnSpPr>
          <p:nvPr/>
        </p:nvCxnSpPr>
        <p:spPr>
          <a:xfrm flipV="1">
            <a:off x="4192378" y="2556371"/>
            <a:ext cx="1114081" cy="29963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78C1E69F-F60A-96F7-7661-43D638795C80}"/>
              </a:ext>
            </a:extLst>
          </p:cNvPr>
          <p:cNvCxnSpPr>
            <a:cxnSpLocks/>
            <a:stCxn id="15" idx="7"/>
            <a:endCxn id="14" idx="6"/>
          </p:cNvCxnSpPr>
          <p:nvPr/>
        </p:nvCxnSpPr>
        <p:spPr>
          <a:xfrm flipV="1">
            <a:off x="4192378" y="2168501"/>
            <a:ext cx="113334" cy="68750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DDC7D7C3-E9E3-1D84-BE42-07FC6CE45C9D}"/>
              </a:ext>
            </a:extLst>
          </p:cNvPr>
          <p:cNvCxnSpPr>
            <a:cxnSpLocks/>
            <a:stCxn id="13" idx="7"/>
            <a:endCxn id="15" idx="3"/>
          </p:cNvCxnSpPr>
          <p:nvPr/>
        </p:nvCxnSpPr>
        <p:spPr>
          <a:xfrm flipV="1">
            <a:off x="3054326" y="3203617"/>
            <a:ext cx="824559" cy="14398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31B7EEFF-82FB-FFC0-D3C3-2A3FFF4A4F62}"/>
              </a:ext>
            </a:extLst>
          </p:cNvPr>
          <p:cNvCxnSpPr>
            <a:cxnSpLocks/>
            <a:stCxn id="13" idx="4"/>
            <a:endCxn id="18" idx="2"/>
          </p:cNvCxnSpPr>
          <p:nvPr/>
        </p:nvCxnSpPr>
        <p:spPr>
          <a:xfrm>
            <a:off x="2897580" y="3767208"/>
            <a:ext cx="1359724" cy="42238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F2F95BEE-7169-1E1F-B0D7-E6679130C9AE}"/>
              </a:ext>
            </a:extLst>
          </p:cNvPr>
          <p:cNvCxnSpPr>
            <a:cxnSpLocks/>
            <a:stCxn id="18" idx="6"/>
            <a:endCxn id="20" idx="2"/>
          </p:cNvCxnSpPr>
          <p:nvPr/>
        </p:nvCxnSpPr>
        <p:spPr>
          <a:xfrm>
            <a:off x="4597646" y="4189589"/>
            <a:ext cx="129930" cy="23777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FB872B2-D2D7-9CC6-555F-CC4EB5CD380A}"/>
              </a:ext>
            </a:extLst>
          </p:cNvPr>
          <p:cNvCxnSpPr>
            <a:cxnSpLocks/>
            <a:stCxn id="17" idx="7"/>
            <a:endCxn id="12" idx="5"/>
          </p:cNvCxnSpPr>
          <p:nvPr/>
        </p:nvCxnSpPr>
        <p:spPr>
          <a:xfrm flipV="1">
            <a:off x="5248780" y="2556371"/>
            <a:ext cx="536315" cy="142022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123F2436-79CB-A3B0-95AB-AE68458354D9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4604657" y="4094339"/>
            <a:ext cx="353623" cy="9524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4210B956-9BE2-0477-1333-22C4553989FD}"/>
              </a:ext>
            </a:extLst>
          </p:cNvPr>
          <p:cNvCxnSpPr>
            <a:cxnSpLocks/>
            <a:stCxn id="17" idx="7"/>
            <a:endCxn id="11" idx="3"/>
          </p:cNvCxnSpPr>
          <p:nvPr/>
        </p:nvCxnSpPr>
        <p:spPr>
          <a:xfrm flipV="1">
            <a:off x="5248780" y="2532620"/>
            <a:ext cx="1660847" cy="144397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8D8B138D-207A-4808-E945-40A7C2B58007}"/>
              </a:ext>
            </a:extLst>
          </p:cNvPr>
          <p:cNvCxnSpPr>
            <a:cxnSpLocks/>
            <a:stCxn id="17" idx="2"/>
            <a:endCxn id="20" idx="7"/>
          </p:cNvCxnSpPr>
          <p:nvPr/>
        </p:nvCxnSpPr>
        <p:spPr>
          <a:xfrm>
            <a:off x="4958280" y="4094339"/>
            <a:ext cx="59796" cy="21528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DA451734-720E-6F26-D49E-F6A6FA1CF4D8}"/>
              </a:ext>
            </a:extLst>
          </p:cNvPr>
          <p:cNvCxnSpPr>
            <a:cxnSpLocks/>
            <a:stCxn id="12" idx="3"/>
            <a:endCxn id="14" idx="6"/>
          </p:cNvCxnSpPr>
          <p:nvPr/>
        </p:nvCxnSpPr>
        <p:spPr>
          <a:xfrm flipH="1" flipV="1">
            <a:off x="4305712" y="2168501"/>
            <a:ext cx="1000747" cy="38787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048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" name="表格 61">
            <a:extLst>
              <a:ext uri="{FF2B5EF4-FFF2-40B4-BE49-F238E27FC236}">
                <a16:creationId xmlns:a16="http://schemas.microsoft.com/office/drawing/2014/main" id="{A9053C34-6446-014B-5BD9-E39F1018A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3067691"/>
              </p:ext>
            </p:extLst>
          </p:nvPr>
        </p:nvGraphicFramePr>
        <p:xfrm>
          <a:off x="5323944" y="14398"/>
          <a:ext cx="6868056" cy="34594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dirty="0"/>
                        <a:t>Dist[i][j]</a:t>
                      </a:r>
                      <a:r>
                        <a:rPr lang="zh-CN" altLang="en-US" sz="1100" u="none" strike="noStrike" dirty="0"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50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8888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80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80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50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graphicFrame>
        <p:nvGraphicFramePr>
          <p:cNvPr id="63" name="表格 62">
            <a:extLst>
              <a:ext uri="{FF2B5EF4-FFF2-40B4-BE49-F238E27FC236}">
                <a16:creationId xmlns:a16="http://schemas.microsoft.com/office/drawing/2014/main" id="{AD025B13-AF7F-FF59-4D24-D46916A82F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4693455"/>
              </p:ext>
            </p:extLst>
          </p:nvPr>
        </p:nvGraphicFramePr>
        <p:xfrm>
          <a:off x="5314116" y="3428191"/>
          <a:ext cx="6868056" cy="34359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dirty="0"/>
                        <a:t>Path[i][j]</a:t>
                      </a:r>
                      <a:r>
                        <a:rPr lang="zh-CN" alt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7053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D83DF307-D5B3-8FCA-8228-D8FC4D829391}"/>
              </a:ext>
            </a:extLst>
          </p:cNvPr>
          <p:cNvSpPr txBox="1"/>
          <p:nvPr/>
        </p:nvSpPr>
        <p:spPr>
          <a:xfrm>
            <a:off x="9828" y="14398"/>
            <a:ext cx="37080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path[i][j]=path[i][k] ;</a:t>
            </a:r>
          </a:p>
          <a:p>
            <a:r>
              <a:rPr lang="en-US" altLang="zh-CN" sz="2400" dirty="0"/>
              <a:t>dist[i][j]=dist[i][k]+dist[k][j];</a:t>
            </a:r>
            <a:endParaRPr lang="zh-CN" altLang="en-US" sz="2400" dirty="0"/>
          </a:p>
        </p:txBody>
      </p:sp>
      <p:graphicFrame>
        <p:nvGraphicFramePr>
          <p:cNvPr id="61" name="表格 65">
            <a:extLst>
              <a:ext uri="{FF2B5EF4-FFF2-40B4-BE49-F238E27FC236}">
                <a16:creationId xmlns:a16="http://schemas.microsoft.com/office/drawing/2014/main" id="{EA2BC438-EBDE-FF81-B4E7-B29440F018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127119"/>
              </p:ext>
            </p:extLst>
          </p:nvPr>
        </p:nvGraphicFramePr>
        <p:xfrm>
          <a:off x="294964" y="1050134"/>
          <a:ext cx="4896468" cy="4847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306">
                  <a:extLst>
                    <a:ext uri="{9D8B030D-6E8A-4147-A177-3AD203B41FA5}">
                      <a16:colId xmlns:a16="http://schemas.microsoft.com/office/drawing/2014/main" val="2049478116"/>
                    </a:ext>
                  </a:extLst>
                </a:gridCol>
                <a:gridCol w="427293">
                  <a:extLst>
                    <a:ext uri="{9D8B030D-6E8A-4147-A177-3AD203B41FA5}">
                      <a16:colId xmlns:a16="http://schemas.microsoft.com/office/drawing/2014/main" val="2854642755"/>
                    </a:ext>
                  </a:extLst>
                </a:gridCol>
                <a:gridCol w="446283">
                  <a:extLst>
                    <a:ext uri="{9D8B030D-6E8A-4147-A177-3AD203B41FA5}">
                      <a16:colId xmlns:a16="http://schemas.microsoft.com/office/drawing/2014/main" val="2069320739"/>
                    </a:ext>
                  </a:extLst>
                </a:gridCol>
                <a:gridCol w="3614586">
                  <a:extLst>
                    <a:ext uri="{9D8B030D-6E8A-4147-A177-3AD203B41FA5}">
                      <a16:colId xmlns:a16="http://schemas.microsoft.com/office/drawing/2014/main" val="617141485"/>
                    </a:ext>
                  </a:extLst>
                </a:gridCol>
              </a:tblGrid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dist[i][j] ? dist[i][k]+dist[k][j];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044967"/>
                  </a:ext>
                </a:extLst>
              </a:tr>
              <a:tr h="47433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dist[11][1] = dist[11][1]+dist[1][1]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96414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dist[11][2] &lt; dist[11][1]+dist[1][2]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149070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dist[11][3] &lt; dist[11][1]+dist[1][3]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433090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dist[11][4] &lt; dist[11][1]+dist[1][4]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68527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dist[11][5] &lt; dist[11][1]+dist[1][5]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35232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dist[11][6] &lt; dist[11][1]+dist[1][6]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54463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dist[11][7] &lt; dist[11][1]+dist[1][7]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84066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dist[11][8] &lt; dist[11][1]+dist[1][8]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3431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dist[11][9] &lt; dist[11][1]+dist[1][9]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11723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dist[11][10] &lt; dist[11][1]+dist[1][10]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482782"/>
                  </a:ext>
                </a:extLst>
              </a:tr>
              <a:tr h="43604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dist[11][11] &lt; dist[11][1]+dist[1][11]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779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719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" name="表格 61">
            <a:extLst>
              <a:ext uri="{FF2B5EF4-FFF2-40B4-BE49-F238E27FC236}">
                <a16:creationId xmlns:a16="http://schemas.microsoft.com/office/drawing/2014/main" id="{A9053C34-6446-014B-5BD9-E39F1018A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475214"/>
              </p:ext>
            </p:extLst>
          </p:nvPr>
        </p:nvGraphicFramePr>
        <p:xfrm>
          <a:off x="5323944" y="-39052"/>
          <a:ext cx="6868056" cy="3508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dirty="0"/>
                        <a:t>Dist[i][j]</a:t>
                      </a:r>
                      <a:r>
                        <a:rPr lang="zh-CN" altLang="en-US" sz="1100" u="none" strike="noStrike" dirty="0"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40</a:t>
                      </a:r>
                      <a:endParaRPr lang="en-US" altLang="zh-CN" sz="1100" b="1" i="0" u="none" strike="noStrike" dirty="0">
                        <a:solidFill>
                          <a:srgbClr val="00B05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>
                          <a:solidFill>
                            <a:srgbClr val="7030A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100</a:t>
                      </a:r>
                    </a:p>
                    <a:p>
                      <a:pPr algn="ctr" fontAlgn="ctr"/>
                      <a:r>
                        <a:rPr lang="en-US" altLang="zh-CN" sz="1100" b="1" i="0" u="none" strike="noStrike" dirty="0">
                          <a:solidFill>
                            <a:srgbClr val="C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(8888)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110</a:t>
                      </a:r>
                      <a:endParaRPr lang="en-US" altLang="zh-CN" sz="1100" b="1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  <a:p>
                      <a:pPr algn="ctr" fontAlgn="ctr"/>
                      <a:r>
                        <a:rPr lang="en-US" altLang="zh-CN" sz="1100" b="1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(8888)</a:t>
                      </a:r>
                      <a:endParaRPr lang="en-US" altLang="zh-CN" sz="1100" b="1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60</a:t>
                      </a:r>
                      <a:endParaRPr lang="en-US" altLang="zh-CN" sz="1100" b="1" i="0" u="none" strike="noStrike" dirty="0">
                        <a:solidFill>
                          <a:schemeClr val="accent1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8888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80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80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50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graphicFrame>
        <p:nvGraphicFramePr>
          <p:cNvPr id="63" name="表格 62">
            <a:extLst>
              <a:ext uri="{FF2B5EF4-FFF2-40B4-BE49-F238E27FC236}">
                <a16:creationId xmlns:a16="http://schemas.microsoft.com/office/drawing/2014/main" id="{AD025B13-AF7F-FF59-4D24-D46916A82F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4234370"/>
              </p:ext>
            </p:extLst>
          </p:nvPr>
        </p:nvGraphicFramePr>
        <p:xfrm>
          <a:off x="5323944" y="3458878"/>
          <a:ext cx="6868056" cy="34359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dirty="0"/>
                        <a:t>Path[i][j]</a:t>
                      </a:r>
                      <a:r>
                        <a:rPr lang="zh-CN" alt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>
                          <a:solidFill>
                            <a:srgbClr val="00B05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2(3)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2(6)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7053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D83DF307-D5B3-8FCA-8228-D8FC4D829391}"/>
              </a:ext>
            </a:extLst>
          </p:cNvPr>
          <p:cNvSpPr txBox="1"/>
          <p:nvPr/>
        </p:nvSpPr>
        <p:spPr>
          <a:xfrm>
            <a:off x="9828" y="14398"/>
            <a:ext cx="39869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path[i][j] (?) path[i][k] ;</a:t>
            </a:r>
          </a:p>
          <a:p>
            <a:r>
              <a:rPr lang="en-US" altLang="zh-CN" sz="2400" dirty="0"/>
              <a:t>dist[i][j] (?) dist[i][k]+dist[k][j];</a:t>
            </a:r>
            <a:endParaRPr lang="zh-CN" altLang="en-US" sz="2400" dirty="0"/>
          </a:p>
        </p:txBody>
      </p:sp>
      <p:graphicFrame>
        <p:nvGraphicFramePr>
          <p:cNvPr id="3" name="表格 65">
            <a:extLst>
              <a:ext uri="{FF2B5EF4-FFF2-40B4-BE49-F238E27FC236}">
                <a16:creationId xmlns:a16="http://schemas.microsoft.com/office/drawing/2014/main" id="{BEE09555-7C90-1387-B78A-11854FA05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232682"/>
              </p:ext>
            </p:extLst>
          </p:nvPr>
        </p:nvGraphicFramePr>
        <p:xfrm>
          <a:off x="285132" y="1035736"/>
          <a:ext cx="4640829" cy="4847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401">
                  <a:extLst>
                    <a:ext uri="{9D8B030D-6E8A-4147-A177-3AD203B41FA5}">
                      <a16:colId xmlns:a16="http://schemas.microsoft.com/office/drawing/2014/main" val="2049478116"/>
                    </a:ext>
                  </a:extLst>
                </a:gridCol>
                <a:gridCol w="426345">
                  <a:extLst>
                    <a:ext uri="{9D8B030D-6E8A-4147-A177-3AD203B41FA5}">
                      <a16:colId xmlns:a16="http://schemas.microsoft.com/office/drawing/2014/main" val="2854642755"/>
                    </a:ext>
                  </a:extLst>
                </a:gridCol>
                <a:gridCol w="445293">
                  <a:extLst>
                    <a:ext uri="{9D8B030D-6E8A-4147-A177-3AD203B41FA5}">
                      <a16:colId xmlns:a16="http://schemas.microsoft.com/office/drawing/2014/main" val="2069320739"/>
                    </a:ext>
                  </a:extLst>
                </a:gridCol>
                <a:gridCol w="3361790">
                  <a:extLst>
                    <a:ext uri="{9D8B030D-6E8A-4147-A177-3AD203B41FA5}">
                      <a16:colId xmlns:a16="http://schemas.microsoft.com/office/drawing/2014/main" val="617141485"/>
                    </a:ext>
                  </a:extLst>
                </a:gridCol>
              </a:tblGrid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dist[i][j] ? dist[i][k]+dist[k][j];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044967"/>
                  </a:ext>
                </a:extLst>
              </a:tr>
              <a:tr h="47433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dist[1][1] &lt; dist[1][2]+dist[2][1]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96414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dist[1][2] = dist[1][2]+dist[2][2]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149070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1" dirty="0">
                          <a:solidFill>
                            <a:srgbClr val="C00000"/>
                          </a:solidFill>
                        </a:rPr>
                        <a:t>dist[1][3] 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</a:rPr>
                        <a:t>&gt; </a:t>
                      </a:r>
                      <a:r>
                        <a:rPr lang="en-US" altLang="zh-CN" sz="1800" b="1" dirty="0">
                          <a:solidFill>
                            <a:srgbClr val="00B050"/>
                          </a:solidFill>
                        </a:rPr>
                        <a:t>dist[1][2]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</a:rPr>
                        <a:t>+</a:t>
                      </a:r>
                      <a:r>
                        <a:rPr lang="en-US" altLang="zh-CN" sz="1800" b="1" dirty="0">
                          <a:solidFill>
                            <a:schemeClr val="accent1"/>
                          </a:solidFill>
                        </a:rPr>
                        <a:t>dist[2][3]</a:t>
                      </a:r>
                      <a:endParaRPr lang="zh-CN" altLang="en-US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433090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dist[1][4] &lt; dist[1][2]+dist[2][4]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68527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dist[1][5] &lt; dist[1][2]+dist[2][5]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35232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solidFill>
                            <a:srgbClr val="FF0000"/>
                          </a:solidFill>
                        </a:rPr>
                        <a:t>dist[1][6] &gt; dist[1][2]+dist[2][6]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54463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dist[1][7]  dist[1][2]+dist[2][7]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84066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dist[1][8]  dist[1][2]+dist[2][8]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3431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dist[1][9]  dist[1][2]+dist[2][9]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11723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dist[1][10]  dist[1][2]+dist[2][10]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482782"/>
                  </a:ext>
                </a:extLst>
              </a:tr>
              <a:tr h="43604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dist[1][11]  dist[1][2]+dist[2][11]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779600"/>
                  </a:ext>
                </a:extLst>
              </a:tr>
            </a:tbl>
          </a:graphicData>
        </a:graphic>
      </p:graphicFrame>
      <p:sp>
        <p:nvSpPr>
          <p:cNvPr id="5" name="椭圆 4">
            <a:extLst>
              <a:ext uri="{FF2B5EF4-FFF2-40B4-BE49-F238E27FC236}">
                <a16:creationId xmlns:a16="http://schemas.microsoft.com/office/drawing/2014/main" id="{03CB6FE2-671A-4001-1229-1E0A0F192FB8}"/>
              </a:ext>
            </a:extLst>
          </p:cNvPr>
          <p:cNvSpPr/>
          <p:nvPr/>
        </p:nvSpPr>
        <p:spPr>
          <a:xfrm>
            <a:off x="7370594" y="1658720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操场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5412760B-28D3-4102-7AD4-58D2ED963864}"/>
              </a:ext>
            </a:extLst>
          </p:cNvPr>
          <p:cNvSpPr/>
          <p:nvPr/>
        </p:nvSpPr>
        <p:spPr>
          <a:xfrm>
            <a:off x="5254807" y="2817929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二教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66A25C8-E6E2-BE40-63C1-67E714FE7E6A}"/>
              </a:ext>
            </a:extLst>
          </p:cNvPr>
          <p:cNvSpPr/>
          <p:nvPr/>
        </p:nvSpPr>
        <p:spPr>
          <a:xfrm>
            <a:off x="3909844" y="2762025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门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2FF7C6ED-74AC-C03F-886F-8893900DFCAB}"/>
              </a:ext>
            </a:extLst>
          </p:cNvPr>
          <p:cNvCxnSpPr>
            <a:cxnSpLocks/>
            <a:stCxn id="7" idx="6"/>
            <a:endCxn id="5" idx="2"/>
          </p:cNvCxnSpPr>
          <p:nvPr/>
        </p:nvCxnSpPr>
        <p:spPr>
          <a:xfrm flipV="1">
            <a:off x="5931701" y="1997167"/>
            <a:ext cx="1438893" cy="115920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91BDC96-A566-96C2-3CBF-26024B5AB212}"/>
              </a:ext>
            </a:extLst>
          </p:cNvPr>
          <p:cNvCxnSpPr>
            <a:cxnSpLocks/>
            <a:stCxn id="7" idx="3"/>
            <a:endCxn id="8" idx="6"/>
          </p:cNvCxnSpPr>
          <p:nvPr/>
        </p:nvCxnSpPr>
        <p:spPr>
          <a:xfrm flipH="1" flipV="1">
            <a:off x="4353189" y="3007824"/>
            <a:ext cx="1000747" cy="38787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EB65B9F6-F755-4FAB-4809-DAAFDAADFB3A}"/>
              </a:ext>
            </a:extLst>
          </p:cNvPr>
          <p:cNvSpPr txBox="1"/>
          <p:nvPr/>
        </p:nvSpPr>
        <p:spPr>
          <a:xfrm>
            <a:off x="4508560" y="3022069"/>
            <a:ext cx="594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40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24871D0-6E62-EC31-9F65-1362E97E800E}"/>
              </a:ext>
            </a:extLst>
          </p:cNvPr>
          <p:cNvSpPr txBox="1"/>
          <p:nvPr/>
        </p:nvSpPr>
        <p:spPr>
          <a:xfrm>
            <a:off x="6329824" y="2425156"/>
            <a:ext cx="769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60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CF20A724-77C1-6B1A-E925-9A4D424A6336}"/>
              </a:ext>
            </a:extLst>
          </p:cNvPr>
          <p:cNvCxnSpPr>
            <a:cxnSpLocks/>
            <a:stCxn id="8" idx="7"/>
          </p:cNvCxnSpPr>
          <p:nvPr/>
        </p:nvCxnSpPr>
        <p:spPr>
          <a:xfrm flipV="1">
            <a:off x="4288263" y="1985281"/>
            <a:ext cx="3092010" cy="8487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4F385E65-5C0C-2EC6-3BD5-1CB4FD9D07B5}"/>
              </a:ext>
            </a:extLst>
          </p:cNvPr>
          <p:cNvSpPr txBox="1"/>
          <p:nvPr/>
        </p:nvSpPr>
        <p:spPr>
          <a:xfrm>
            <a:off x="5084974" y="2229605"/>
            <a:ext cx="699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100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63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5" grpId="0"/>
      <p:bldP spid="18" grpId="0"/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CA5ADC-1207-71B0-E4AC-FA6075FF7DEC}"/>
              </a:ext>
            </a:extLst>
          </p:cNvPr>
          <p:cNvSpPr/>
          <p:nvPr/>
        </p:nvSpPr>
        <p:spPr>
          <a:xfrm>
            <a:off x="1394" y="-8663"/>
            <a:ext cx="12190605" cy="6182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核心算法流程图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131BB1E1-1CFE-7F71-B45F-DB6D37F6D27E}"/>
              </a:ext>
            </a:extLst>
          </p:cNvPr>
          <p:cNvSpPr txBox="1"/>
          <p:nvPr/>
        </p:nvSpPr>
        <p:spPr>
          <a:xfrm>
            <a:off x="1848465" y="134701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0C900E4-7AAF-5105-0F99-7065F0AB2C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13" y="398788"/>
            <a:ext cx="6697165" cy="6651544"/>
          </a:xfrm>
          <a:prstGeom prst="rect">
            <a:avLst/>
          </a:prstGeom>
        </p:spPr>
      </p:pic>
      <p:sp>
        <p:nvSpPr>
          <p:cNvPr id="7" name="椭圆 6">
            <a:extLst>
              <a:ext uri="{FF2B5EF4-FFF2-40B4-BE49-F238E27FC236}">
                <a16:creationId xmlns:a16="http://schemas.microsoft.com/office/drawing/2014/main" id="{AD915E5F-C863-13D5-7012-93FCF3C88536}"/>
              </a:ext>
            </a:extLst>
          </p:cNvPr>
          <p:cNvSpPr/>
          <p:nvPr/>
        </p:nvSpPr>
        <p:spPr>
          <a:xfrm>
            <a:off x="2186979" y="2723535"/>
            <a:ext cx="1002890" cy="855406"/>
          </a:xfrm>
          <a:prstGeom prst="ellipse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D7C01B99-7B28-44EA-F2FB-E4734509818D}"/>
              </a:ext>
            </a:extLst>
          </p:cNvPr>
          <p:cNvCxnSpPr/>
          <p:nvPr/>
        </p:nvCxnSpPr>
        <p:spPr>
          <a:xfrm flipV="1">
            <a:off x="3077497" y="1384201"/>
            <a:ext cx="4060722" cy="1484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CDFB13F8-6443-541F-F76D-134FCAE97744}"/>
              </a:ext>
            </a:extLst>
          </p:cNvPr>
          <p:cNvSpPr txBox="1"/>
          <p:nvPr/>
        </p:nvSpPr>
        <p:spPr>
          <a:xfrm>
            <a:off x="7275871" y="1142689"/>
            <a:ext cx="2852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以</a:t>
            </a:r>
            <a:r>
              <a:rPr lang="en-US" altLang="zh-CN" dirty="0"/>
              <a:t>K</a:t>
            </a:r>
            <a:r>
              <a:rPr lang="zh-CN" altLang="en-US" dirty="0"/>
              <a:t>做为桥梁，放在最外层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66B2BF4E-967C-6EC2-696B-BE9A87406CE8}"/>
              </a:ext>
            </a:extLst>
          </p:cNvPr>
          <p:cNvSpPr/>
          <p:nvPr/>
        </p:nvSpPr>
        <p:spPr>
          <a:xfrm>
            <a:off x="313934" y="3578941"/>
            <a:ext cx="1002890" cy="855406"/>
          </a:xfrm>
          <a:prstGeom prst="ellipse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8804E446-6445-A8DE-FB4C-057649927F46}"/>
              </a:ext>
            </a:extLst>
          </p:cNvPr>
          <p:cNvSpPr/>
          <p:nvPr/>
        </p:nvSpPr>
        <p:spPr>
          <a:xfrm>
            <a:off x="1685534" y="4459230"/>
            <a:ext cx="1002890" cy="855406"/>
          </a:xfrm>
          <a:prstGeom prst="ellipse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AF3C3A1D-45DF-462B-E7A8-E4A6F0694EBA}"/>
              </a:ext>
            </a:extLst>
          </p:cNvPr>
          <p:cNvCxnSpPr>
            <a:cxnSpLocks/>
          </p:cNvCxnSpPr>
          <p:nvPr/>
        </p:nvCxnSpPr>
        <p:spPr>
          <a:xfrm flipV="1">
            <a:off x="1316824" y="3276323"/>
            <a:ext cx="5821395" cy="604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08D32E75-5AA0-F8C8-28B2-1C75AAF9670D}"/>
              </a:ext>
            </a:extLst>
          </p:cNvPr>
          <p:cNvCxnSpPr>
            <a:cxnSpLocks/>
          </p:cNvCxnSpPr>
          <p:nvPr/>
        </p:nvCxnSpPr>
        <p:spPr>
          <a:xfrm flipV="1">
            <a:off x="2688424" y="3446970"/>
            <a:ext cx="4449795" cy="13140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6AC0E40D-7F9A-8A03-996A-9EBC6FCB9D1A}"/>
              </a:ext>
            </a:extLst>
          </p:cNvPr>
          <p:cNvSpPr txBox="1"/>
          <p:nvPr/>
        </p:nvSpPr>
        <p:spPr>
          <a:xfrm>
            <a:off x="7192647" y="3151238"/>
            <a:ext cx="4442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i</a:t>
            </a:r>
            <a:r>
              <a:rPr lang="zh-CN" altLang="en-US" dirty="0"/>
              <a:t>，</a:t>
            </a:r>
            <a:r>
              <a:rPr lang="en-US" altLang="zh-CN" dirty="0"/>
              <a:t>j</a:t>
            </a:r>
            <a:r>
              <a:rPr lang="zh-CN" altLang="en-US" dirty="0"/>
              <a:t>双重循环，遍历所有的点对，放在内层</a:t>
            </a:r>
          </a:p>
        </p:txBody>
      </p:sp>
    </p:spTree>
    <p:extLst>
      <p:ext uri="{BB962C8B-B14F-4D97-AF65-F5344CB8AC3E}">
        <p14:creationId xmlns:p14="http://schemas.microsoft.com/office/powerpoint/2010/main" val="1168368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  <p:bldP spid="11" grpId="0" animBg="1"/>
      <p:bldP spid="12" grpId="0" animBg="1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CA5ADC-1207-71B0-E4AC-FA6075FF7DEC}"/>
              </a:ext>
            </a:extLst>
          </p:cNvPr>
          <p:cNvSpPr/>
          <p:nvPr/>
        </p:nvSpPr>
        <p:spPr>
          <a:xfrm>
            <a:off x="1394" y="-8663"/>
            <a:ext cx="12190605" cy="6182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为什么把</a:t>
            </a:r>
            <a:r>
              <a:rPr lang="en-US" altLang="zh-CN" sz="2800" b="1" dirty="0"/>
              <a:t>K</a:t>
            </a:r>
            <a:r>
              <a:rPr lang="zh-CN" altLang="en-US" sz="2800" b="1" dirty="0"/>
              <a:t>放在最外层？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131BB1E1-1CFE-7F71-B45F-DB6D37F6D27E}"/>
              </a:ext>
            </a:extLst>
          </p:cNvPr>
          <p:cNvSpPr txBox="1"/>
          <p:nvPr/>
        </p:nvSpPr>
        <p:spPr>
          <a:xfrm>
            <a:off x="1848465" y="16813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D6362B08-B1E3-8E68-1874-C475095E24FC}"/>
              </a:ext>
            </a:extLst>
          </p:cNvPr>
          <p:cNvSpPr/>
          <p:nvPr/>
        </p:nvSpPr>
        <p:spPr>
          <a:xfrm>
            <a:off x="49163" y="1022547"/>
            <a:ext cx="6312308" cy="2644883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b="1" dirty="0"/>
              <a:t>//</a:t>
            </a:r>
            <a:r>
              <a:rPr lang="zh-CN" altLang="en-US" sz="1400" b="1" dirty="0"/>
              <a:t>弗洛伊德算法</a:t>
            </a:r>
          </a:p>
          <a:p>
            <a:r>
              <a:rPr lang="en-US" altLang="zh-CN" sz="1400" b="1" dirty="0"/>
              <a:t>for(int k=1;k&lt;=G-&gt;vnum;k++){</a:t>
            </a:r>
          </a:p>
          <a:p>
            <a:r>
              <a:rPr lang="en-US" altLang="zh-CN" sz="1400" b="1" dirty="0"/>
              <a:t>	for(int i=1;i&lt;=G-&gt;vnum;i++){</a:t>
            </a:r>
          </a:p>
          <a:p>
            <a:r>
              <a:rPr lang="en-US" altLang="zh-CN" sz="1400" b="1" dirty="0"/>
              <a:t>		for(int j=1;j&lt;=G-&gt;vnum;j++){  </a:t>
            </a:r>
          </a:p>
          <a:p>
            <a:r>
              <a:rPr lang="en-US" altLang="zh-CN" sz="1400" b="1" dirty="0"/>
              <a:t>			if(dist[i][j]&gt;(dist[i][k]+dist[k][j])){</a:t>
            </a:r>
          </a:p>
          <a:p>
            <a:r>
              <a:rPr lang="en-US" altLang="zh-CN" sz="1400" b="1" dirty="0"/>
              <a:t>				path[i][j]=path[i][k];</a:t>
            </a:r>
          </a:p>
          <a:p>
            <a:r>
              <a:rPr lang="en-US" altLang="zh-CN" sz="1400" b="1" dirty="0"/>
              <a:t>				dist[i][j]=dist[i][k]+dist[k][j]; </a:t>
            </a:r>
          </a:p>
          <a:p>
            <a:r>
              <a:rPr lang="en-US" altLang="zh-CN" sz="1400" b="1" dirty="0"/>
              <a:t>			}</a:t>
            </a:r>
          </a:p>
          <a:p>
            <a:r>
              <a:rPr lang="en-US" altLang="zh-CN" sz="1400" b="1" dirty="0"/>
              <a:t>		}</a:t>
            </a:r>
          </a:p>
          <a:p>
            <a:r>
              <a:rPr lang="en-US" altLang="zh-CN" sz="1400" b="1" dirty="0"/>
              <a:t>	}</a:t>
            </a:r>
          </a:p>
          <a:p>
            <a:r>
              <a:rPr lang="en-US" altLang="zh-CN" sz="1400" b="1" dirty="0"/>
              <a:t>}</a:t>
            </a:r>
            <a:endParaRPr lang="zh-CN" altLang="en-US" sz="1400" b="1" dirty="0"/>
          </a:p>
          <a:p>
            <a:pPr algn="ctr"/>
            <a:endParaRPr lang="zh-CN" altLang="en-US" sz="1400" b="1" dirty="0"/>
          </a:p>
        </p:txBody>
      </p:sp>
      <p:pic>
        <p:nvPicPr>
          <p:cNvPr id="63" name="图片 62">
            <a:extLst>
              <a:ext uri="{FF2B5EF4-FFF2-40B4-BE49-F238E27FC236}">
                <a16:creationId xmlns:a16="http://schemas.microsoft.com/office/drawing/2014/main" id="{59E35612-7195-777A-9929-6F9C3D76D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7884" y="1102539"/>
            <a:ext cx="5399316" cy="377116"/>
          </a:xfrm>
          <a:prstGeom prst="rect">
            <a:avLst/>
          </a:prstGeom>
        </p:spPr>
      </p:pic>
      <p:sp>
        <p:nvSpPr>
          <p:cNvPr id="71" name="矩形 70">
            <a:extLst>
              <a:ext uri="{FF2B5EF4-FFF2-40B4-BE49-F238E27FC236}">
                <a16:creationId xmlns:a16="http://schemas.microsoft.com/office/drawing/2014/main" id="{213E30B8-8748-3227-BCAB-AD5AA25954C5}"/>
              </a:ext>
            </a:extLst>
          </p:cNvPr>
          <p:cNvSpPr/>
          <p:nvPr/>
        </p:nvSpPr>
        <p:spPr>
          <a:xfrm>
            <a:off x="6813754" y="1146686"/>
            <a:ext cx="619432" cy="32491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69375762-3D19-3DF4-1888-09DAE61D28E9}"/>
              </a:ext>
            </a:extLst>
          </p:cNvPr>
          <p:cNvSpPr/>
          <p:nvPr/>
        </p:nvSpPr>
        <p:spPr>
          <a:xfrm>
            <a:off x="8283676" y="1146686"/>
            <a:ext cx="870155" cy="32491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BA9F04CB-3D0E-EA71-D11B-33F52BEBBF36}"/>
              </a:ext>
            </a:extLst>
          </p:cNvPr>
          <p:cNvSpPr/>
          <p:nvPr/>
        </p:nvSpPr>
        <p:spPr>
          <a:xfrm>
            <a:off x="9483214" y="1148304"/>
            <a:ext cx="958644" cy="32491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DFEC311B-F3D8-952F-14E2-011402521AFE}"/>
              </a:ext>
            </a:extLst>
          </p:cNvPr>
          <p:cNvSpPr/>
          <p:nvPr/>
        </p:nvSpPr>
        <p:spPr>
          <a:xfrm>
            <a:off x="10874478" y="1146686"/>
            <a:ext cx="958645" cy="32491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8F3B13DC-0932-32F3-5D38-DCC3C68E5E23}"/>
              </a:ext>
            </a:extLst>
          </p:cNvPr>
          <p:cNvSpPr txBox="1"/>
          <p:nvPr/>
        </p:nvSpPr>
        <p:spPr>
          <a:xfrm>
            <a:off x="373623" y="4197504"/>
            <a:ext cx="59878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	</a:t>
            </a:r>
            <a:r>
              <a:rPr lang="zh-CN" altLang="en-US" dirty="0"/>
              <a:t>弗洛伊德算法本质上是利用动态规划寻找最短路径，通过不断的计算局部最优解，并以已知的局部最优解为基础，继续推算新的局部最优解，进而达成全局最优解。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此外，如果将</a:t>
            </a:r>
            <a:r>
              <a:rPr lang="en-US" altLang="zh-CN" dirty="0"/>
              <a:t>K</a:t>
            </a:r>
            <a:r>
              <a:rPr lang="zh-CN" altLang="en-US" dirty="0"/>
              <a:t>放在内层，在第一循环时，节点代号为</a:t>
            </a:r>
            <a:r>
              <a:rPr lang="en-US" altLang="zh-CN" dirty="0"/>
              <a:t>1</a:t>
            </a:r>
            <a:r>
              <a:rPr lang="zh-CN" altLang="en-US" dirty="0"/>
              <a:t>的节点与其他点的权值就不再发生变化了，对于此权只是局部最优解，并不是全局的最优解。</a:t>
            </a:r>
            <a:endParaRPr lang="en-US" altLang="zh-CN" dirty="0"/>
          </a:p>
        </p:txBody>
      </p:sp>
      <p:cxnSp>
        <p:nvCxnSpPr>
          <p:cNvPr id="86" name="连接符: 曲线 85">
            <a:extLst>
              <a:ext uri="{FF2B5EF4-FFF2-40B4-BE49-F238E27FC236}">
                <a16:creationId xmlns:a16="http://schemas.microsoft.com/office/drawing/2014/main" id="{7A8D8CAD-341C-87A9-EB46-2E3B766FFE9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435385" y="1936682"/>
            <a:ext cx="2374587" cy="1460532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连接符: 曲线 90">
            <a:extLst>
              <a:ext uri="{FF2B5EF4-FFF2-40B4-BE49-F238E27FC236}">
                <a16:creationId xmlns:a16="http://schemas.microsoft.com/office/drawing/2014/main" id="{228CC9EB-1D1E-0714-8A41-47B81DE05FB4}"/>
              </a:ext>
            </a:extLst>
          </p:cNvPr>
          <p:cNvCxnSpPr>
            <a:cxnSpLocks/>
          </p:cNvCxnSpPr>
          <p:nvPr/>
        </p:nvCxnSpPr>
        <p:spPr>
          <a:xfrm rot="16200000" flipH="1">
            <a:off x="7576672" y="2479542"/>
            <a:ext cx="2374589" cy="358706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连接符: 曲线 93">
            <a:extLst>
              <a:ext uri="{FF2B5EF4-FFF2-40B4-BE49-F238E27FC236}">
                <a16:creationId xmlns:a16="http://schemas.microsoft.com/office/drawing/2014/main" id="{EF31A741-23B1-A6A1-2FDB-1999318316CF}"/>
              </a:ext>
            </a:extLst>
          </p:cNvPr>
          <p:cNvCxnSpPr>
            <a:cxnSpLocks/>
          </p:cNvCxnSpPr>
          <p:nvPr/>
        </p:nvCxnSpPr>
        <p:spPr>
          <a:xfrm rot="5400000">
            <a:off x="8464296" y="2537218"/>
            <a:ext cx="2374590" cy="243352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连接符: 曲线 97">
            <a:extLst>
              <a:ext uri="{FF2B5EF4-FFF2-40B4-BE49-F238E27FC236}">
                <a16:creationId xmlns:a16="http://schemas.microsoft.com/office/drawing/2014/main" id="{730BF1AF-3E85-0088-2ED6-88F25FEEDEE1}"/>
              </a:ext>
            </a:extLst>
          </p:cNvPr>
          <p:cNvCxnSpPr>
            <a:cxnSpLocks/>
          </p:cNvCxnSpPr>
          <p:nvPr/>
        </p:nvCxnSpPr>
        <p:spPr>
          <a:xfrm rot="5400000">
            <a:off x="9440247" y="2237240"/>
            <a:ext cx="2382644" cy="851364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矩形 105">
            <a:extLst>
              <a:ext uri="{FF2B5EF4-FFF2-40B4-BE49-F238E27FC236}">
                <a16:creationId xmlns:a16="http://schemas.microsoft.com/office/drawing/2014/main" id="{1FD23BD7-5FEC-E33A-C5E2-AD94BF468346}"/>
              </a:ext>
            </a:extLst>
          </p:cNvPr>
          <p:cNvSpPr/>
          <p:nvPr/>
        </p:nvSpPr>
        <p:spPr>
          <a:xfrm>
            <a:off x="7285703" y="3854242"/>
            <a:ext cx="4532674" cy="23745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根据动态规划方程，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dist[k][i][j]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状态更新只与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[k]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的变化有关，即只与上一层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[k-1]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有关系，我们需要先遍历隶属于当前层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[k]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下所有的点对，再去遍历下一层，因此我们要把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K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放到最外层，才能完成上述操作。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4067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561CB381-0422-D462-1A9A-027501E94A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551670"/>
              </p:ext>
            </p:extLst>
          </p:nvPr>
        </p:nvGraphicFramePr>
        <p:xfrm>
          <a:off x="0" y="0"/>
          <a:ext cx="12192000" cy="685800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40863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u="none" strike="noStrike" dirty="0">
                          <a:effectLst/>
                        </a:rPr>
                        <a:t>Dist[i][j]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　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836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561CB381-0422-D462-1A9A-027501E94A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3252344"/>
              </p:ext>
            </p:extLst>
          </p:nvPr>
        </p:nvGraphicFramePr>
        <p:xfrm>
          <a:off x="0" y="0"/>
          <a:ext cx="12192000" cy="685800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40863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u="none" strike="noStrike" dirty="0">
                          <a:effectLst/>
                        </a:rPr>
                        <a:t>Path[i][j]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　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5854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>
            <a:extLst>
              <a:ext uri="{FF2B5EF4-FFF2-40B4-BE49-F238E27FC236}">
                <a16:creationId xmlns:a16="http://schemas.microsoft.com/office/drawing/2014/main" id="{4E7FF72F-8337-9CC1-BC65-877D21FFAB90}"/>
              </a:ext>
            </a:extLst>
          </p:cNvPr>
          <p:cNvSpPr/>
          <p:nvPr/>
        </p:nvSpPr>
        <p:spPr>
          <a:xfrm>
            <a:off x="7311599" y="819397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操场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1B110424-2AA2-9A34-B236-F0AAF76407F7}"/>
              </a:ext>
            </a:extLst>
          </p:cNvPr>
          <p:cNvSpPr/>
          <p:nvPr/>
        </p:nvSpPr>
        <p:spPr>
          <a:xfrm>
            <a:off x="7311599" y="3767208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三教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1FE31038-4FC9-6E50-F534-3CA7A9AF913C}"/>
              </a:ext>
            </a:extLst>
          </p:cNvPr>
          <p:cNvSpPr/>
          <p:nvPr/>
        </p:nvSpPr>
        <p:spPr>
          <a:xfrm>
            <a:off x="6798980" y="1954855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一教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4626819-00E2-E6DF-DADF-B15DB9E9B3CD}"/>
              </a:ext>
            </a:extLst>
          </p:cNvPr>
          <p:cNvSpPr/>
          <p:nvPr/>
        </p:nvSpPr>
        <p:spPr>
          <a:xfrm>
            <a:off x="5195812" y="1978606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二教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1A2FE13-49B0-4CCB-8B78-0110DF72E37F}"/>
              </a:ext>
            </a:extLst>
          </p:cNvPr>
          <p:cNvSpPr/>
          <p:nvPr/>
        </p:nvSpPr>
        <p:spPr>
          <a:xfrm>
            <a:off x="2664389" y="3275610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七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418AA12-DD08-8418-87CF-9D6BDC3C5CC8}"/>
              </a:ext>
            </a:extLst>
          </p:cNvPr>
          <p:cNvSpPr/>
          <p:nvPr/>
        </p:nvSpPr>
        <p:spPr>
          <a:xfrm>
            <a:off x="3850849" y="1922702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门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796FA9F6-34E5-8776-3C5A-B508A4D03BA2}"/>
              </a:ext>
            </a:extLst>
          </p:cNvPr>
          <p:cNvSpPr/>
          <p:nvPr/>
        </p:nvSpPr>
        <p:spPr>
          <a:xfrm>
            <a:off x="3802441" y="2784012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九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AFBC873-41B1-63B5-5435-E6853A36BAC8}"/>
              </a:ext>
            </a:extLst>
          </p:cNvPr>
          <p:cNvSpPr/>
          <p:nvPr/>
        </p:nvSpPr>
        <p:spPr>
          <a:xfrm>
            <a:off x="6868254" y="4443624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三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730901C8-B83F-DC4F-6D3F-DAA5C8C47825}"/>
              </a:ext>
            </a:extLst>
          </p:cNvPr>
          <p:cNvSpPr/>
          <p:nvPr/>
        </p:nvSpPr>
        <p:spPr>
          <a:xfrm>
            <a:off x="4946762" y="3927827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教工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26C379D6-DC8A-4C49-6266-1618A91446C5}"/>
              </a:ext>
            </a:extLst>
          </p:cNvPr>
          <p:cNvSpPr/>
          <p:nvPr/>
        </p:nvSpPr>
        <p:spPr>
          <a:xfrm>
            <a:off x="4245786" y="4023077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" dirty="0"/>
              <a:t>一食堂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A19704C6-050F-50AE-B1E6-7C90DC4E6F77}"/>
              </a:ext>
            </a:extLst>
          </p:cNvPr>
          <p:cNvSpPr/>
          <p:nvPr/>
        </p:nvSpPr>
        <p:spPr>
          <a:xfrm>
            <a:off x="4716058" y="4260850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" dirty="0"/>
              <a:t>二食堂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10526E8-1712-5B38-78CB-8592F7BFCF6F}"/>
              </a:ext>
            </a:extLst>
          </p:cNvPr>
          <p:cNvCxnSpPr>
            <a:cxnSpLocks/>
            <a:stCxn id="12" idx="7"/>
            <a:endCxn id="9" idx="2"/>
          </p:cNvCxnSpPr>
          <p:nvPr/>
        </p:nvCxnSpPr>
        <p:spPr>
          <a:xfrm flipV="1">
            <a:off x="5773577" y="1157844"/>
            <a:ext cx="1538022" cy="9198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1853CFB8-A5FA-10AA-DA7A-1875FD572ABB}"/>
              </a:ext>
            </a:extLst>
          </p:cNvPr>
          <p:cNvCxnSpPr>
            <a:cxnSpLocks/>
            <a:stCxn id="11" idx="7"/>
            <a:endCxn id="9" idx="4"/>
          </p:cNvCxnSpPr>
          <p:nvPr/>
        </p:nvCxnSpPr>
        <p:spPr>
          <a:xfrm flipV="1">
            <a:off x="7376745" y="1496291"/>
            <a:ext cx="273301" cy="55769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1FCE4FCF-5B71-7C1B-495D-C1741A06F9A3}"/>
              </a:ext>
            </a:extLst>
          </p:cNvPr>
          <p:cNvCxnSpPr>
            <a:cxnSpLocks/>
          </p:cNvCxnSpPr>
          <p:nvPr/>
        </p:nvCxnSpPr>
        <p:spPr>
          <a:xfrm flipH="1" flipV="1">
            <a:off x="7156315" y="2623013"/>
            <a:ext cx="493731" cy="114419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D3AC65D2-246C-FAD1-1ADC-247694C55179}"/>
              </a:ext>
            </a:extLst>
          </p:cNvPr>
          <p:cNvCxnSpPr>
            <a:cxnSpLocks/>
            <a:stCxn id="16" idx="7"/>
            <a:endCxn id="10" idx="3"/>
          </p:cNvCxnSpPr>
          <p:nvPr/>
        </p:nvCxnSpPr>
        <p:spPr>
          <a:xfrm flipV="1">
            <a:off x="7246673" y="4344973"/>
            <a:ext cx="164055" cy="17064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7F5ABDBB-7A8E-F31E-5604-BC54BA802CF7}"/>
              </a:ext>
            </a:extLst>
          </p:cNvPr>
          <p:cNvCxnSpPr>
            <a:cxnSpLocks/>
            <a:stCxn id="16" idx="2"/>
            <a:endCxn id="20" idx="5"/>
          </p:cNvCxnSpPr>
          <p:nvPr/>
        </p:nvCxnSpPr>
        <p:spPr>
          <a:xfrm flipH="1" flipV="1">
            <a:off x="5006558" y="4545103"/>
            <a:ext cx="1861696" cy="14432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CF4EE53-F866-2A09-2030-BC016ACCC3A1}"/>
              </a:ext>
            </a:extLst>
          </p:cNvPr>
          <p:cNvCxnSpPr>
            <a:cxnSpLocks/>
            <a:stCxn id="15" idx="7"/>
            <a:endCxn id="12" idx="3"/>
          </p:cNvCxnSpPr>
          <p:nvPr/>
        </p:nvCxnSpPr>
        <p:spPr>
          <a:xfrm flipV="1">
            <a:off x="4180860" y="2556371"/>
            <a:ext cx="1114081" cy="29963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78C1E69F-F60A-96F7-7661-43D638795C80}"/>
              </a:ext>
            </a:extLst>
          </p:cNvPr>
          <p:cNvCxnSpPr>
            <a:cxnSpLocks/>
            <a:stCxn id="15" idx="7"/>
            <a:endCxn id="14" idx="6"/>
          </p:cNvCxnSpPr>
          <p:nvPr/>
        </p:nvCxnSpPr>
        <p:spPr>
          <a:xfrm flipV="1">
            <a:off x="4180860" y="2168501"/>
            <a:ext cx="113334" cy="68750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DDC7D7C3-E9E3-1D84-BE42-07FC6CE45C9D}"/>
              </a:ext>
            </a:extLst>
          </p:cNvPr>
          <p:cNvCxnSpPr>
            <a:cxnSpLocks/>
            <a:stCxn id="13" idx="7"/>
            <a:endCxn id="15" idx="3"/>
          </p:cNvCxnSpPr>
          <p:nvPr/>
        </p:nvCxnSpPr>
        <p:spPr>
          <a:xfrm flipV="1">
            <a:off x="3042808" y="3203617"/>
            <a:ext cx="824559" cy="14398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31B7EEFF-82FB-FFC0-D3C3-2A3FFF4A4F62}"/>
              </a:ext>
            </a:extLst>
          </p:cNvPr>
          <p:cNvCxnSpPr>
            <a:cxnSpLocks/>
            <a:stCxn id="13" idx="4"/>
            <a:endCxn id="18" idx="2"/>
          </p:cNvCxnSpPr>
          <p:nvPr/>
        </p:nvCxnSpPr>
        <p:spPr>
          <a:xfrm>
            <a:off x="2886062" y="3767208"/>
            <a:ext cx="1359724" cy="42238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F2F95BEE-7169-1E1F-B0D7-E6679130C9AE}"/>
              </a:ext>
            </a:extLst>
          </p:cNvPr>
          <p:cNvCxnSpPr>
            <a:cxnSpLocks/>
            <a:stCxn id="18" idx="6"/>
            <a:endCxn id="20" idx="2"/>
          </p:cNvCxnSpPr>
          <p:nvPr/>
        </p:nvCxnSpPr>
        <p:spPr>
          <a:xfrm>
            <a:off x="4586128" y="4189589"/>
            <a:ext cx="129930" cy="23777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FB872B2-D2D7-9CC6-555F-CC4EB5CD380A}"/>
              </a:ext>
            </a:extLst>
          </p:cNvPr>
          <p:cNvCxnSpPr>
            <a:cxnSpLocks/>
            <a:stCxn id="17" idx="7"/>
            <a:endCxn id="12" idx="5"/>
          </p:cNvCxnSpPr>
          <p:nvPr/>
        </p:nvCxnSpPr>
        <p:spPr>
          <a:xfrm flipV="1">
            <a:off x="5237262" y="2556371"/>
            <a:ext cx="536315" cy="142022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123F2436-79CB-A3B0-95AB-AE68458354D9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4593139" y="4094339"/>
            <a:ext cx="353623" cy="9524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4210B956-9BE2-0477-1333-22C4553989FD}"/>
              </a:ext>
            </a:extLst>
          </p:cNvPr>
          <p:cNvCxnSpPr>
            <a:cxnSpLocks/>
            <a:stCxn id="17" idx="7"/>
            <a:endCxn id="11" idx="3"/>
          </p:cNvCxnSpPr>
          <p:nvPr/>
        </p:nvCxnSpPr>
        <p:spPr>
          <a:xfrm flipV="1">
            <a:off x="5237262" y="2532620"/>
            <a:ext cx="1660847" cy="144397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8D8B138D-207A-4808-E945-40A7C2B58007}"/>
              </a:ext>
            </a:extLst>
          </p:cNvPr>
          <p:cNvCxnSpPr>
            <a:cxnSpLocks/>
            <a:stCxn id="17" idx="2"/>
            <a:endCxn id="20" idx="7"/>
          </p:cNvCxnSpPr>
          <p:nvPr/>
        </p:nvCxnSpPr>
        <p:spPr>
          <a:xfrm>
            <a:off x="4946762" y="4094339"/>
            <a:ext cx="59796" cy="21528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DA451734-720E-6F26-D49E-F6A6FA1CF4D8}"/>
              </a:ext>
            </a:extLst>
          </p:cNvPr>
          <p:cNvCxnSpPr>
            <a:cxnSpLocks/>
            <a:stCxn id="12" idx="3"/>
            <a:endCxn id="14" idx="6"/>
          </p:cNvCxnSpPr>
          <p:nvPr/>
        </p:nvCxnSpPr>
        <p:spPr>
          <a:xfrm flipH="1" flipV="1">
            <a:off x="4294194" y="2168501"/>
            <a:ext cx="1000747" cy="38787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045F901F-D394-6FD7-EF4D-B241256C716E}"/>
              </a:ext>
            </a:extLst>
          </p:cNvPr>
          <p:cNvSpPr txBox="1"/>
          <p:nvPr/>
        </p:nvSpPr>
        <p:spPr>
          <a:xfrm>
            <a:off x="4837127" y="4124349"/>
            <a:ext cx="428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10</a:t>
            </a:r>
            <a:endParaRPr lang="zh-CN" altLang="en-US" sz="11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969935-18E1-15AC-2A51-7A7041C16322}"/>
              </a:ext>
            </a:extLst>
          </p:cNvPr>
          <p:cNvSpPr txBox="1"/>
          <p:nvPr/>
        </p:nvSpPr>
        <p:spPr>
          <a:xfrm>
            <a:off x="4497467" y="4201979"/>
            <a:ext cx="428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10</a:t>
            </a:r>
            <a:endParaRPr lang="zh-CN" altLang="en-US" sz="11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142B8E9-221B-B39E-425F-A2148C328456}"/>
              </a:ext>
            </a:extLst>
          </p:cNvPr>
          <p:cNvSpPr txBox="1"/>
          <p:nvPr/>
        </p:nvSpPr>
        <p:spPr>
          <a:xfrm>
            <a:off x="4611532" y="4024361"/>
            <a:ext cx="428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15</a:t>
            </a:r>
            <a:endParaRPr lang="zh-CN" altLang="en-US" sz="11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F2C5EA-02AD-149D-70F7-40A05484EB97}"/>
              </a:ext>
            </a:extLst>
          </p:cNvPr>
          <p:cNvSpPr txBox="1"/>
          <p:nvPr/>
        </p:nvSpPr>
        <p:spPr>
          <a:xfrm>
            <a:off x="3583128" y="3894840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60</a:t>
            </a:r>
            <a:endParaRPr lang="zh-CN" altLang="en-US" sz="12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FCB2060-6059-E661-47E3-43C26379406B}"/>
              </a:ext>
            </a:extLst>
          </p:cNvPr>
          <p:cNvSpPr txBox="1"/>
          <p:nvPr/>
        </p:nvSpPr>
        <p:spPr>
          <a:xfrm>
            <a:off x="3325711" y="3137110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20</a:t>
            </a:r>
            <a:endParaRPr lang="zh-CN" altLang="en-US" sz="12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6EF962C-9F7F-F2F8-5BC9-FB1AA0FF373D}"/>
              </a:ext>
            </a:extLst>
          </p:cNvPr>
          <p:cNvSpPr txBox="1"/>
          <p:nvPr/>
        </p:nvSpPr>
        <p:spPr>
          <a:xfrm>
            <a:off x="4090192" y="2429189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30</a:t>
            </a:r>
            <a:endParaRPr lang="zh-CN" altLang="en-US" sz="12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FA20F4B-ABC4-DA91-17DE-CDA6CC7EA8AB}"/>
              </a:ext>
            </a:extLst>
          </p:cNvPr>
          <p:cNvSpPr txBox="1"/>
          <p:nvPr/>
        </p:nvSpPr>
        <p:spPr>
          <a:xfrm>
            <a:off x="4449566" y="2182746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40</a:t>
            </a:r>
            <a:endParaRPr lang="zh-CN" altLang="en-US" sz="12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90E5751-4769-83E0-9850-1E4D8DA0777D}"/>
              </a:ext>
            </a:extLst>
          </p:cNvPr>
          <p:cNvSpPr txBox="1"/>
          <p:nvPr/>
        </p:nvSpPr>
        <p:spPr>
          <a:xfrm>
            <a:off x="4551567" y="2545053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50</a:t>
            </a:r>
            <a:endParaRPr lang="zh-CN" altLang="en-US" sz="12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F44A3DB-C973-DFEC-BDD4-5B2522D34C2D}"/>
              </a:ext>
            </a:extLst>
          </p:cNvPr>
          <p:cNvSpPr txBox="1"/>
          <p:nvPr/>
        </p:nvSpPr>
        <p:spPr>
          <a:xfrm>
            <a:off x="5350596" y="2977609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70</a:t>
            </a:r>
            <a:endParaRPr lang="zh-CN" altLang="en-US" sz="12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7C8A94D-5B7F-BE4D-6A61-C5378F911830}"/>
              </a:ext>
            </a:extLst>
          </p:cNvPr>
          <p:cNvSpPr txBox="1"/>
          <p:nvPr/>
        </p:nvSpPr>
        <p:spPr>
          <a:xfrm>
            <a:off x="6161153" y="2891311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80</a:t>
            </a:r>
            <a:endParaRPr lang="zh-CN" altLang="en-US" sz="12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16B9B4F-B32B-E9CD-1B83-8149206DB9F2}"/>
              </a:ext>
            </a:extLst>
          </p:cNvPr>
          <p:cNvSpPr txBox="1"/>
          <p:nvPr/>
        </p:nvSpPr>
        <p:spPr>
          <a:xfrm>
            <a:off x="6270830" y="1585833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60</a:t>
            </a:r>
            <a:endParaRPr lang="zh-CN" altLang="en-US" sz="1200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2B265B8-C4F3-DEE9-5228-0DCD56D7B387}"/>
              </a:ext>
            </a:extLst>
          </p:cNvPr>
          <p:cNvSpPr txBox="1"/>
          <p:nvPr/>
        </p:nvSpPr>
        <p:spPr>
          <a:xfrm>
            <a:off x="7282765" y="1724332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40</a:t>
            </a:r>
            <a:endParaRPr lang="zh-CN" altLang="en-US" sz="1200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31C605A-7E74-095D-E72F-1B243F9AF76B}"/>
              </a:ext>
            </a:extLst>
          </p:cNvPr>
          <p:cNvSpPr txBox="1"/>
          <p:nvPr/>
        </p:nvSpPr>
        <p:spPr>
          <a:xfrm>
            <a:off x="7299234" y="3114931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50</a:t>
            </a:r>
            <a:endParaRPr lang="zh-CN" altLang="en-US" sz="1200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F6D336A-24D4-31BC-72EE-60B6650BF3F4}"/>
              </a:ext>
            </a:extLst>
          </p:cNvPr>
          <p:cNvSpPr txBox="1"/>
          <p:nvPr/>
        </p:nvSpPr>
        <p:spPr>
          <a:xfrm>
            <a:off x="7216207" y="4290524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10</a:t>
            </a:r>
            <a:endParaRPr lang="zh-CN" altLang="en-US" sz="12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DC2FD2F-045B-8FF3-6D63-8B9491AE9499}"/>
              </a:ext>
            </a:extLst>
          </p:cNvPr>
          <p:cNvSpPr txBox="1"/>
          <p:nvPr/>
        </p:nvSpPr>
        <p:spPr>
          <a:xfrm>
            <a:off x="5707981" y="4478763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70</a:t>
            </a:r>
            <a:endParaRPr lang="zh-CN" altLang="en-US" sz="1200" dirty="0"/>
          </a:p>
        </p:txBody>
      </p:sp>
      <p:graphicFrame>
        <p:nvGraphicFramePr>
          <p:cNvPr id="2" name="表格 4">
            <a:extLst>
              <a:ext uri="{FF2B5EF4-FFF2-40B4-BE49-F238E27FC236}">
                <a16:creationId xmlns:a16="http://schemas.microsoft.com/office/drawing/2014/main" id="{B5C981AF-366B-13ED-8455-641F2EB06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068675"/>
              </p:ext>
            </p:extLst>
          </p:nvPr>
        </p:nvGraphicFramePr>
        <p:xfrm>
          <a:off x="9220274" y="-16652"/>
          <a:ext cx="2971725" cy="68746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2870">
                  <a:extLst>
                    <a:ext uri="{9D8B030D-6E8A-4147-A177-3AD203B41FA5}">
                      <a16:colId xmlns:a16="http://schemas.microsoft.com/office/drawing/2014/main" val="671365491"/>
                    </a:ext>
                  </a:extLst>
                </a:gridCol>
                <a:gridCol w="2028855">
                  <a:extLst>
                    <a:ext uri="{9D8B030D-6E8A-4147-A177-3AD203B41FA5}">
                      <a16:colId xmlns:a16="http://schemas.microsoft.com/office/drawing/2014/main" val="1488499120"/>
                    </a:ext>
                  </a:extLst>
                </a:gridCol>
              </a:tblGrid>
              <a:tr h="66102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序号</a:t>
                      </a:r>
                      <a:r>
                        <a:rPr lang="en-US" altLang="zh-CN" dirty="0"/>
                        <a:t>(</a:t>
                      </a:r>
                      <a:r>
                        <a:rPr lang="zh-CN" altLang="en-US" dirty="0"/>
                        <a:t>代号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节点名称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178993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门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01423677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二教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81388678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>
                          <a:effectLst/>
                        </a:rPr>
                        <a:t>操场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53855559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一教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25933316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三教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46568153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>
                          <a:effectLst/>
                        </a:rPr>
                        <a:t>教工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67712913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一食堂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98144183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二食堂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7007556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三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63616749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七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22004621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九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22980774"/>
                  </a:ext>
                </a:extLst>
              </a:tr>
            </a:tbl>
          </a:graphicData>
        </a:graphic>
      </p:graphicFrame>
      <p:sp>
        <p:nvSpPr>
          <p:cNvPr id="36" name="矩形 35">
            <a:extLst>
              <a:ext uri="{FF2B5EF4-FFF2-40B4-BE49-F238E27FC236}">
                <a16:creationId xmlns:a16="http://schemas.microsoft.com/office/drawing/2014/main" id="{CA4D6B44-9A8D-8503-7422-97BA20E01073}"/>
              </a:ext>
            </a:extLst>
          </p:cNvPr>
          <p:cNvSpPr/>
          <p:nvPr/>
        </p:nvSpPr>
        <p:spPr>
          <a:xfrm>
            <a:off x="1394" y="-8663"/>
            <a:ext cx="9220275" cy="6186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无向有权图</a:t>
            </a:r>
          </a:p>
        </p:txBody>
      </p:sp>
    </p:spTree>
    <p:extLst>
      <p:ext uri="{BB962C8B-B14F-4D97-AF65-F5344CB8AC3E}">
        <p14:creationId xmlns:p14="http://schemas.microsoft.com/office/powerpoint/2010/main" val="3734829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>
            <a:extLst>
              <a:ext uri="{FF2B5EF4-FFF2-40B4-BE49-F238E27FC236}">
                <a16:creationId xmlns:a16="http://schemas.microsoft.com/office/drawing/2014/main" id="{4E7FF72F-8337-9CC1-BC65-877D21FFAB90}"/>
              </a:ext>
            </a:extLst>
          </p:cNvPr>
          <p:cNvSpPr/>
          <p:nvPr/>
        </p:nvSpPr>
        <p:spPr>
          <a:xfrm>
            <a:off x="7311599" y="819397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操场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1B110424-2AA2-9A34-B236-F0AAF76407F7}"/>
              </a:ext>
            </a:extLst>
          </p:cNvPr>
          <p:cNvSpPr/>
          <p:nvPr/>
        </p:nvSpPr>
        <p:spPr>
          <a:xfrm>
            <a:off x="7311599" y="3767208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三教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1FE31038-4FC9-6E50-F534-3CA7A9AF913C}"/>
              </a:ext>
            </a:extLst>
          </p:cNvPr>
          <p:cNvSpPr/>
          <p:nvPr/>
        </p:nvSpPr>
        <p:spPr>
          <a:xfrm>
            <a:off x="6798980" y="1954855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一教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4626819-00E2-E6DF-DADF-B15DB9E9B3CD}"/>
              </a:ext>
            </a:extLst>
          </p:cNvPr>
          <p:cNvSpPr/>
          <p:nvPr/>
        </p:nvSpPr>
        <p:spPr>
          <a:xfrm>
            <a:off x="5195812" y="1978606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二教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1A2FE13-49B0-4CCB-8B78-0110DF72E37F}"/>
              </a:ext>
            </a:extLst>
          </p:cNvPr>
          <p:cNvSpPr/>
          <p:nvPr/>
        </p:nvSpPr>
        <p:spPr>
          <a:xfrm>
            <a:off x="2664389" y="3275610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七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418AA12-DD08-8418-87CF-9D6BDC3C5CC8}"/>
              </a:ext>
            </a:extLst>
          </p:cNvPr>
          <p:cNvSpPr/>
          <p:nvPr/>
        </p:nvSpPr>
        <p:spPr>
          <a:xfrm>
            <a:off x="3850849" y="1922702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门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796FA9F6-34E5-8776-3C5A-B508A4D03BA2}"/>
              </a:ext>
            </a:extLst>
          </p:cNvPr>
          <p:cNvSpPr/>
          <p:nvPr/>
        </p:nvSpPr>
        <p:spPr>
          <a:xfrm>
            <a:off x="3802441" y="2784012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九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AFBC873-41B1-63B5-5435-E6853A36BAC8}"/>
              </a:ext>
            </a:extLst>
          </p:cNvPr>
          <p:cNvSpPr/>
          <p:nvPr/>
        </p:nvSpPr>
        <p:spPr>
          <a:xfrm>
            <a:off x="6868254" y="4443624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三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730901C8-B83F-DC4F-6D3F-DAA5C8C47825}"/>
              </a:ext>
            </a:extLst>
          </p:cNvPr>
          <p:cNvSpPr/>
          <p:nvPr/>
        </p:nvSpPr>
        <p:spPr>
          <a:xfrm>
            <a:off x="4946762" y="3927827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教工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26C379D6-DC8A-4C49-6266-1618A91446C5}"/>
              </a:ext>
            </a:extLst>
          </p:cNvPr>
          <p:cNvSpPr/>
          <p:nvPr/>
        </p:nvSpPr>
        <p:spPr>
          <a:xfrm>
            <a:off x="4245786" y="4023077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" dirty="0"/>
              <a:t>一食堂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A19704C6-050F-50AE-B1E6-7C90DC4E6F77}"/>
              </a:ext>
            </a:extLst>
          </p:cNvPr>
          <p:cNvSpPr/>
          <p:nvPr/>
        </p:nvSpPr>
        <p:spPr>
          <a:xfrm>
            <a:off x="4716058" y="4260850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" dirty="0"/>
              <a:t>二食堂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10526E8-1712-5B38-78CB-8592F7BFCF6F}"/>
              </a:ext>
            </a:extLst>
          </p:cNvPr>
          <p:cNvCxnSpPr>
            <a:cxnSpLocks/>
            <a:stCxn id="12" idx="7"/>
            <a:endCxn id="9" idx="2"/>
          </p:cNvCxnSpPr>
          <p:nvPr/>
        </p:nvCxnSpPr>
        <p:spPr>
          <a:xfrm flipV="1">
            <a:off x="5773577" y="1157844"/>
            <a:ext cx="1538022" cy="9198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1853CFB8-A5FA-10AA-DA7A-1875FD572ABB}"/>
              </a:ext>
            </a:extLst>
          </p:cNvPr>
          <p:cNvCxnSpPr>
            <a:cxnSpLocks/>
            <a:stCxn id="11" idx="7"/>
            <a:endCxn id="9" idx="4"/>
          </p:cNvCxnSpPr>
          <p:nvPr/>
        </p:nvCxnSpPr>
        <p:spPr>
          <a:xfrm flipV="1">
            <a:off x="7376745" y="1496291"/>
            <a:ext cx="273301" cy="55769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1FCE4FCF-5B71-7C1B-495D-C1741A06F9A3}"/>
              </a:ext>
            </a:extLst>
          </p:cNvPr>
          <p:cNvCxnSpPr>
            <a:cxnSpLocks/>
          </p:cNvCxnSpPr>
          <p:nvPr/>
        </p:nvCxnSpPr>
        <p:spPr>
          <a:xfrm flipH="1" flipV="1">
            <a:off x="7156315" y="2623013"/>
            <a:ext cx="493731" cy="114419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D3AC65D2-246C-FAD1-1ADC-247694C55179}"/>
              </a:ext>
            </a:extLst>
          </p:cNvPr>
          <p:cNvCxnSpPr>
            <a:cxnSpLocks/>
            <a:stCxn id="16" idx="7"/>
            <a:endCxn id="10" idx="3"/>
          </p:cNvCxnSpPr>
          <p:nvPr/>
        </p:nvCxnSpPr>
        <p:spPr>
          <a:xfrm flipV="1">
            <a:off x="7246673" y="4344973"/>
            <a:ext cx="164055" cy="17064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7F5ABDBB-7A8E-F31E-5604-BC54BA802CF7}"/>
              </a:ext>
            </a:extLst>
          </p:cNvPr>
          <p:cNvCxnSpPr>
            <a:cxnSpLocks/>
            <a:stCxn id="16" idx="2"/>
            <a:endCxn id="20" idx="5"/>
          </p:cNvCxnSpPr>
          <p:nvPr/>
        </p:nvCxnSpPr>
        <p:spPr>
          <a:xfrm flipH="1" flipV="1">
            <a:off x="5006558" y="4545103"/>
            <a:ext cx="1861696" cy="14432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CF4EE53-F866-2A09-2030-BC016ACCC3A1}"/>
              </a:ext>
            </a:extLst>
          </p:cNvPr>
          <p:cNvCxnSpPr>
            <a:cxnSpLocks/>
            <a:stCxn id="15" idx="7"/>
            <a:endCxn id="12" idx="3"/>
          </p:cNvCxnSpPr>
          <p:nvPr/>
        </p:nvCxnSpPr>
        <p:spPr>
          <a:xfrm flipV="1">
            <a:off x="4180860" y="2556371"/>
            <a:ext cx="1114081" cy="29963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78C1E69F-F60A-96F7-7661-43D638795C80}"/>
              </a:ext>
            </a:extLst>
          </p:cNvPr>
          <p:cNvCxnSpPr>
            <a:cxnSpLocks/>
            <a:stCxn id="15" idx="7"/>
            <a:endCxn id="14" idx="6"/>
          </p:cNvCxnSpPr>
          <p:nvPr/>
        </p:nvCxnSpPr>
        <p:spPr>
          <a:xfrm flipV="1">
            <a:off x="4180860" y="2168501"/>
            <a:ext cx="113334" cy="68750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DDC7D7C3-E9E3-1D84-BE42-07FC6CE45C9D}"/>
              </a:ext>
            </a:extLst>
          </p:cNvPr>
          <p:cNvCxnSpPr>
            <a:cxnSpLocks/>
            <a:stCxn id="13" idx="7"/>
            <a:endCxn id="15" idx="3"/>
          </p:cNvCxnSpPr>
          <p:nvPr/>
        </p:nvCxnSpPr>
        <p:spPr>
          <a:xfrm flipV="1">
            <a:off x="3042808" y="3203617"/>
            <a:ext cx="824559" cy="14398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31B7EEFF-82FB-FFC0-D3C3-2A3FFF4A4F62}"/>
              </a:ext>
            </a:extLst>
          </p:cNvPr>
          <p:cNvCxnSpPr>
            <a:cxnSpLocks/>
            <a:stCxn id="13" idx="4"/>
            <a:endCxn id="18" idx="2"/>
          </p:cNvCxnSpPr>
          <p:nvPr/>
        </p:nvCxnSpPr>
        <p:spPr>
          <a:xfrm>
            <a:off x="2886062" y="3767208"/>
            <a:ext cx="1359724" cy="42238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F2F95BEE-7169-1E1F-B0D7-E6679130C9AE}"/>
              </a:ext>
            </a:extLst>
          </p:cNvPr>
          <p:cNvCxnSpPr>
            <a:cxnSpLocks/>
            <a:stCxn id="18" idx="6"/>
            <a:endCxn id="20" idx="2"/>
          </p:cNvCxnSpPr>
          <p:nvPr/>
        </p:nvCxnSpPr>
        <p:spPr>
          <a:xfrm>
            <a:off x="4586128" y="4189589"/>
            <a:ext cx="129930" cy="23777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FB872B2-D2D7-9CC6-555F-CC4EB5CD380A}"/>
              </a:ext>
            </a:extLst>
          </p:cNvPr>
          <p:cNvCxnSpPr>
            <a:cxnSpLocks/>
            <a:stCxn id="17" idx="7"/>
            <a:endCxn id="12" idx="5"/>
          </p:cNvCxnSpPr>
          <p:nvPr/>
        </p:nvCxnSpPr>
        <p:spPr>
          <a:xfrm flipV="1">
            <a:off x="5237262" y="2556371"/>
            <a:ext cx="536315" cy="142022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123F2436-79CB-A3B0-95AB-AE68458354D9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4593139" y="4094339"/>
            <a:ext cx="353623" cy="9524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4210B956-9BE2-0477-1333-22C4553989FD}"/>
              </a:ext>
            </a:extLst>
          </p:cNvPr>
          <p:cNvCxnSpPr>
            <a:cxnSpLocks/>
            <a:stCxn id="17" idx="7"/>
            <a:endCxn id="11" idx="3"/>
          </p:cNvCxnSpPr>
          <p:nvPr/>
        </p:nvCxnSpPr>
        <p:spPr>
          <a:xfrm flipV="1">
            <a:off x="5237262" y="2532620"/>
            <a:ext cx="1660847" cy="144397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8D8B138D-207A-4808-E945-40A7C2B58007}"/>
              </a:ext>
            </a:extLst>
          </p:cNvPr>
          <p:cNvCxnSpPr>
            <a:cxnSpLocks/>
            <a:stCxn id="17" idx="2"/>
            <a:endCxn id="20" idx="7"/>
          </p:cNvCxnSpPr>
          <p:nvPr/>
        </p:nvCxnSpPr>
        <p:spPr>
          <a:xfrm>
            <a:off x="4946762" y="4094339"/>
            <a:ext cx="59796" cy="21528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DA451734-720E-6F26-D49E-F6A6FA1CF4D8}"/>
              </a:ext>
            </a:extLst>
          </p:cNvPr>
          <p:cNvCxnSpPr>
            <a:cxnSpLocks/>
            <a:stCxn id="12" idx="3"/>
            <a:endCxn id="14" idx="6"/>
          </p:cNvCxnSpPr>
          <p:nvPr/>
        </p:nvCxnSpPr>
        <p:spPr>
          <a:xfrm flipH="1" flipV="1">
            <a:off x="4294194" y="2168501"/>
            <a:ext cx="1000747" cy="38787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690E5751-4769-83E0-9850-1E4D8DA0777D}"/>
              </a:ext>
            </a:extLst>
          </p:cNvPr>
          <p:cNvSpPr txBox="1"/>
          <p:nvPr/>
        </p:nvSpPr>
        <p:spPr>
          <a:xfrm>
            <a:off x="4523739" y="2556370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graphicFrame>
        <p:nvGraphicFramePr>
          <p:cNvPr id="2" name="表格 4">
            <a:extLst>
              <a:ext uri="{FF2B5EF4-FFF2-40B4-BE49-F238E27FC236}">
                <a16:creationId xmlns:a16="http://schemas.microsoft.com/office/drawing/2014/main" id="{B5C981AF-366B-13ED-8455-641F2EB06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047294"/>
              </p:ext>
            </p:extLst>
          </p:nvPr>
        </p:nvGraphicFramePr>
        <p:xfrm>
          <a:off x="9220274" y="-16652"/>
          <a:ext cx="2971725" cy="68746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2870">
                  <a:extLst>
                    <a:ext uri="{9D8B030D-6E8A-4147-A177-3AD203B41FA5}">
                      <a16:colId xmlns:a16="http://schemas.microsoft.com/office/drawing/2014/main" val="671365491"/>
                    </a:ext>
                  </a:extLst>
                </a:gridCol>
                <a:gridCol w="2028855">
                  <a:extLst>
                    <a:ext uri="{9D8B030D-6E8A-4147-A177-3AD203B41FA5}">
                      <a16:colId xmlns:a16="http://schemas.microsoft.com/office/drawing/2014/main" val="1488499120"/>
                    </a:ext>
                  </a:extLst>
                </a:gridCol>
              </a:tblGrid>
              <a:tr h="66102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序号</a:t>
                      </a:r>
                      <a:r>
                        <a:rPr lang="en-US" altLang="zh-CN" dirty="0"/>
                        <a:t>(</a:t>
                      </a:r>
                      <a:r>
                        <a:rPr lang="zh-CN" altLang="en-US" dirty="0"/>
                        <a:t>代号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节点名称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178993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门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01423677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二教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81388678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>
                          <a:effectLst/>
                        </a:rPr>
                        <a:t>操场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53855559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一教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25933316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三教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46568153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>
                          <a:effectLst/>
                        </a:rPr>
                        <a:t>教工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67712913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一食堂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98144183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二食堂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7007556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三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63616749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七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22004621"/>
                  </a:ext>
                </a:extLst>
              </a:tr>
              <a:tr h="56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</a:rPr>
                        <a:t>九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22980774"/>
                  </a:ext>
                </a:extLst>
              </a:tr>
            </a:tbl>
          </a:graphicData>
        </a:graphic>
      </p:graphicFrame>
      <p:sp>
        <p:nvSpPr>
          <p:cNvPr id="36" name="矩形 35">
            <a:extLst>
              <a:ext uri="{FF2B5EF4-FFF2-40B4-BE49-F238E27FC236}">
                <a16:creationId xmlns:a16="http://schemas.microsoft.com/office/drawing/2014/main" id="{CA4D6B44-9A8D-8503-7422-97BA20E01073}"/>
              </a:ext>
            </a:extLst>
          </p:cNvPr>
          <p:cNvSpPr/>
          <p:nvPr/>
        </p:nvSpPr>
        <p:spPr>
          <a:xfrm>
            <a:off x="1394" y="-8663"/>
            <a:ext cx="9220275" cy="625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无向等权可达图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ACAB83-B504-3BB7-F62F-703A4ED2CB5B}"/>
              </a:ext>
            </a:extLst>
          </p:cNvPr>
          <p:cNvSpPr txBox="1"/>
          <p:nvPr/>
        </p:nvSpPr>
        <p:spPr>
          <a:xfrm>
            <a:off x="4618047" y="2243740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7026E2-945D-F44A-751D-FB54F6967F68}"/>
              </a:ext>
            </a:extLst>
          </p:cNvPr>
          <p:cNvSpPr txBox="1"/>
          <p:nvPr/>
        </p:nvSpPr>
        <p:spPr>
          <a:xfrm>
            <a:off x="4057591" y="2364942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6C5736C-D939-C8FC-C5E6-8AFA884644E4}"/>
              </a:ext>
            </a:extLst>
          </p:cNvPr>
          <p:cNvSpPr txBox="1"/>
          <p:nvPr/>
        </p:nvSpPr>
        <p:spPr>
          <a:xfrm>
            <a:off x="6245212" y="1645703"/>
            <a:ext cx="628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2034EBAE-6727-E0F2-3F34-43725A178156}"/>
              </a:ext>
            </a:extLst>
          </p:cNvPr>
          <p:cNvSpPr txBox="1"/>
          <p:nvPr/>
        </p:nvSpPr>
        <p:spPr>
          <a:xfrm>
            <a:off x="7371900" y="1661779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25C3517-E836-FFD1-2662-F1920E7F711F}"/>
              </a:ext>
            </a:extLst>
          </p:cNvPr>
          <p:cNvSpPr txBox="1"/>
          <p:nvPr/>
        </p:nvSpPr>
        <p:spPr>
          <a:xfrm>
            <a:off x="7261713" y="3127984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FA4AD161-4ECE-1803-068B-282472A4B2F2}"/>
              </a:ext>
            </a:extLst>
          </p:cNvPr>
          <p:cNvSpPr txBox="1"/>
          <p:nvPr/>
        </p:nvSpPr>
        <p:spPr>
          <a:xfrm>
            <a:off x="7177865" y="4288861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FB0A963-B71B-1380-A2F3-C3BCF139EC3A}"/>
              </a:ext>
            </a:extLst>
          </p:cNvPr>
          <p:cNvSpPr txBox="1"/>
          <p:nvPr/>
        </p:nvSpPr>
        <p:spPr>
          <a:xfrm>
            <a:off x="6026127" y="4535323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6C1BE3C-80E3-CB1F-CC7B-3788938AF795}"/>
              </a:ext>
            </a:extLst>
          </p:cNvPr>
          <p:cNvSpPr txBox="1"/>
          <p:nvPr/>
        </p:nvSpPr>
        <p:spPr>
          <a:xfrm>
            <a:off x="6286671" y="2787815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66EF9A44-8BE6-A61D-4891-7B4BE150C744}"/>
              </a:ext>
            </a:extLst>
          </p:cNvPr>
          <p:cNvSpPr txBox="1"/>
          <p:nvPr/>
        </p:nvSpPr>
        <p:spPr>
          <a:xfrm>
            <a:off x="5403778" y="2951906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5BE6F50C-4808-8356-B935-E5FDB395EFF9}"/>
              </a:ext>
            </a:extLst>
          </p:cNvPr>
          <p:cNvSpPr txBox="1"/>
          <p:nvPr/>
        </p:nvSpPr>
        <p:spPr>
          <a:xfrm>
            <a:off x="4988712" y="4183800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41062E3B-71B0-D49B-DDF3-62673C685FFE}"/>
              </a:ext>
            </a:extLst>
          </p:cNvPr>
          <p:cNvSpPr txBox="1"/>
          <p:nvPr/>
        </p:nvSpPr>
        <p:spPr>
          <a:xfrm>
            <a:off x="4686254" y="3948278"/>
            <a:ext cx="502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8A0CD406-FDBD-9422-263E-52BE13CEF5AA}"/>
              </a:ext>
            </a:extLst>
          </p:cNvPr>
          <p:cNvSpPr txBox="1"/>
          <p:nvPr/>
        </p:nvSpPr>
        <p:spPr>
          <a:xfrm>
            <a:off x="3613108" y="3906801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B8B8C69-CD9B-2C2E-05A7-CDFCB7DCF18D}"/>
              </a:ext>
            </a:extLst>
          </p:cNvPr>
          <p:cNvSpPr txBox="1"/>
          <p:nvPr/>
        </p:nvSpPr>
        <p:spPr>
          <a:xfrm>
            <a:off x="3439045" y="3126252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75C7386D-626C-7A88-255F-0AC20C8EB766}"/>
              </a:ext>
            </a:extLst>
          </p:cNvPr>
          <p:cNvSpPr txBox="1"/>
          <p:nvPr/>
        </p:nvSpPr>
        <p:spPr>
          <a:xfrm>
            <a:off x="4518440" y="4216162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15173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561CB381-0422-D462-1A9A-027501E94A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472635"/>
              </p:ext>
            </p:extLst>
          </p:nvPr>
        </p:nvGraphicFramePr>
        <p:xfrm>
          <a:off x="0" y="0"/>
          <a:ext cx="12192000" cy="685800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40863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u="none" strike="noStrike" dirty="0">
                          <a:effectLst/>
                        </a:rPr>
                        <a:t>权值邻接矩阵　</a:t>
                      </a:r>
                      <a:endParaRPr lang="zh-CN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门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二教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操场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一教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三教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教工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一食堂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二食堂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三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七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九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60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操场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60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一教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80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教工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80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15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15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60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-1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60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58630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408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7E8031B9-40B7-2C68-CDDD-446DEB216685}"/>
              </a:ext>
            </a:extLst>
          </p:cNvPr>
          <p:cNvSpPr/>
          <p:nvPr/>
        </p:nvSpPr>
        <p:spPr>
          <a:xfrm>
            <a:off x="4637222" y="1193019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操场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EF6A318-77DC-297D-D5B9-9B20EB63B8EC}"/>
              </a:ext>
            </a:extLst>
          </p:cNvPr>
          <p:cNvSpPr/>
          <p:nvPr/>
        </p:nvSpPr>
        <p:spPr>
          <a:xfrm>
            <a:off x="4637222" y="4140830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三教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B4C22548-8D09-8EE3-DCF3-5169FF9B39D5}"/>
              </a:ext>
            </a:extLst>
          </p:cNvPr>
          <p:cNvSpPr/>
          <p:nvPr/>
        </p:nvSpPr>
        <p:spPr>
          <a:xfrm>
            <a:off x="4124603" y="2328477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一教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CD671F54-A930-02BD-C213-3741A8F5CD2E}"/>
              </a:ext>
            </a:extLst>
          </p:cNvPr>
          <p:cNvSpPr/>
          <p:nvPr/>
        </p:nvSpPr>
        <p:spPr>
          <a:xfrm>
            <a:off x="2521435" y="2352228"/>
            <a:ext cx="676894" cy="6768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二教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C9E39CA3-4072-FBEF-6912-A6DE6AEBB473}"/>
              </a:ext>
            </a:extLst>
          </p:cNvPr>
          <p:cNvSpPr/>
          <p:nvPr/>
        </p:nvSpPr>
        <p:spPr>
          <a:xfrm>
            <a:off x="-9988" y="3649232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七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717FA98F-1F72-99CF-7B9A-BE9618AB5339}"/>
              </a:ext>
            </a:extLst>
          </p:cNvPr>
          <p:cNvSpPr/>
          <p:nvPr/>
        </p:nvSpPr>
        <p:spPr>
          <a:xfrm>
            <a:off x="1176472" y="2296324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门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FF1F720D-E045-69E0-D9A2-71C19D4A2644}"/>
              </a:ext>
            </a:extLst>
          </p:cNvPr>
          <p:cNvSpPr/>
          <p:nvPr/>
        </p:nvSpPr>
        <p:spPr>
          <a:xfrm>
            <a:off x="1128064" y="3157634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九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477873D5-D3AA-0A00-88E3-2C1A20722CDC}"/>
              </a:ext>
            </a:extLst>
          </p:cNvPr>
          <p:cNvSpPr/>
          <p:nvPr/>
        </p:nvSpPr>
        <p:spPr>
          <a:xfrm>
            <a:off x="4193877" y="4817246"/>
            <a:ext cx="443345" cy="4915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三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8AC2DDFF-272B-BBD9-A7EC-10DDD97AF98A}"/>
              </a:ext>
            </a:extLst>
          </p:cNvPr>
          <p:cNvSpPr/>
          <p:nvPr/>
        </p:nvSpPr>
        <p:spPr>
          <a:xfrm>
            <a:off x="2652843" y="4063817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教工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121B60D8-A2E7-C641-B09A-4F78431044DD}"/>
              </a:ext>
            </a:extLst>
          </p:cNvPr>
          <p:cNvSpPr/>
          <p:nvPr/>
        </p:nvSpPr>
        <p:spPr>
          <a:xfrm>
            <a:off x="1571409" y="4396699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" dirty="0"/>
              <a:t>一食堂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B5B97BF-03E5-D4A5-D654-62B68B88257C}"/>
              </a:ext>
            </a:extLst>
          </p:cNvPr>
          <p:cNvSpPr/>
          <p:nvPr/>
        </p:nvSpPr>
        <p:spPr>
          <a:xfrm>
            <a:off x="2041681" y="4634472"/>
            <a:ext cx="340342" cy="333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" dirty="0"/>
              <a:t>二食堂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87BA697-81E9-2F98-027F-6FC7A9CB5C17}"/>
              </a:ext>
            </a:extLst>
          </p:cNvPr>
          <p:cNvCxnSpPr>
            <a:cxnSpLocks/>
            <a:stCxn id="7" idx="7"/>
            <a:endCxn id="4" idx="2"/>
          </p:cNvCxnSpPr>
          <p:nvPr/>
        </p:nvCxnSpPr>
        <p:spPr>
          <a:xfrm flipV="1">
            <a:off x="3099200" y="1531466"/>
            <a:ext cx="1538022" cy="9198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4DF38FE4-30A1-984B-7CDA-04FD170B615D}"/>
              </a:ext>
            </a:extLst>
          </p:cNvPr>
          <p:cNvCxnSpPr>
            <a:cxnSpLocks/>
            <a:stCxn id="6" idx="7"/>
            <a:endCxn id="4" idx="4"/>
          </p:cNvCxnSpPr>
          <p:nvPr/>
        </p:nvCxnSpPr>
        <p:spPr>
          <a:xfrm flipV="1">
            <a:off x="4702368" y="1869913"/>
            <a:ext cx="273301" cy="55769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046FF1B-E627-1646-A43E-8265B5DE82BB}"/>
              </a:ext>
            </a:extLst>
          </p:cNvPr>
          <p:cNvCxnSpPr>
            <a:cxnSpLocks/>
          </p:cNvCxnSpPr>
          <p:nvPr/>
        </p:nvCxnSpPr>
        <p:spPr>
          <a:xfrm flipH="1" flipV="1">
            <a:off x="4481938" y="2996635"/>
            <a:ext cx="493731" cy="114419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0D3257E4-AF84-5A42-1F1F-D2C912416F20}"/>
              </a:ext>
            </a:extLst>
          </p:cNvPr>
          <p:cNvCxnSpPr>
            <a:cxnSpLocks/>
            <a:stCxn id="11" idx="7"/>
            <a:endCxn id="5" idx="3"/>
          </p:cNvCxnSpPr>
          <p:nvPr/>
        </p:nvCxnSpPr>
        <p:spPr>
          <a:xfrm flipV="1">
            <a:off x="4572296" y="4718595"/>
            <a:ext cx="164055" cy="17064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CC4729B-D1A3-1713-C59A-B11676A8755A}"/>
              </a:ext>
            </a:extLst>
          </p:cNvPr>
          <p:cNvCxnSpPr>
            <a:cxnSpLocks/>
            <a:stCxn id="11" idx="2"/>
            <a:endCxn id="14" idx="5"/>
          </p:cNvCxnSpPr>
          <p:nvPr/>
        </p:nvCxnSpPr>
        <p:spPr>
          <a:xfrm flipH="1" flipV="1">
            <a:off x="2332181" y="4918725"/>
            <a:ext cx="1861696" cy="14432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E247B33F-E9DF-60F7-083C-6AF5D850ED34}"/>
              </a:ext>
            </a:extLst>
          </p:cNvPr>
          <p:cNvCxnSpPr>
            <a:cxnSpLocks/>
            <a:stCxn id="10" idx="7"/>
            <a:endCxn id="7" idx="3"/>
          </p:cNvCxnSpPr>
          <p:nvPr/>
        </p:nvCxnSpPr>
        <p:spPr>
          <a:xfrm flipV="1">
            <a:off x="1506483" y="2929993"/>
            <a:ext cx="1114081" cy="29963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173F454-2809-8FDA-23D8-D8F564FE6EB9}"/>
              </a:ext>
            </a:extLst>
          </p:cNvPr>
          <p:cNvCxnSpPr>
            <a:cxnSpLocks/>
            <a:stCxn id="10" idx="7"/>
            <a:endCxn id="9" idx="6"/>
          </p:cNvCxnSpPr>
          <p:nvPr/>
        </p:nvCxnSpPr>
        <p:spPr>
          <a:xfrm flipV="1">
            <a:off x="1506483" y="2542123"/>
            <a:ext cx="113334" cy="68750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94984B7D-9CF9-CB67-785E-95D3F634F85C}"/>
              </a:ext>
            </a:extLst>
          </p:cNvPr>
          <p:cNvCxnSpPr>
            <a:cxnSpLocks/>
            <a:stCxn id="8" idx="7"/>
            <a:endCxn id="10" idx="3"/>
          </p:cNvCxnSpPr>
          <p:nvPr/>
        </p:nvCxnSpPr>
        <p:spPr>
          <a:xfrm flipV="1">
            <a:off x="368431" y="3577239"/>
            <a:ext cx="824559" cy="14398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9729CACF-EE77-C9ED-0FF2-42A881FF7615}"/>
              </a:ext>
            </a:extLst>
          </p:cNvPr>
          <p:cNvCxnSpPr>
            <a:cxnSpLocks/>
            <a:stCxn id="8" idx="4"/>
            <a:endCxn id="13" idx="2"/>
          </p:cNvCxnSpPr>
          <p:nvPr/>
        </p:nvCxnSpPr>
        <p:spPr>
          <a:xfrm>
            <a:off x="211685" y="4140830"/>
            <a:ext cx="1359724" cy="42238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0746E0D4-D257-BC19-B174-E4BBAF69CB26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>
            <a:off x="1911751" y="4563211"/>
            <a:ext cx="129930" cy="23777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746B57A7-5D2D-931C-FBDC-36FCE243A80F}"/>
              </a:ext>
            </a:extLst>
          </p:cNvPr>
          <p:cNvCxnSpPr>
            <a:cxnSpLocks/>
            <a:stCxn id="12" idx="7"/>
            <a:endCxn id="7" idx="5"/>
          </p:cNvCxnSpPr>
          <p:nvPr/>
        </p:nvCxnSpPr>
        <p:spPr>
          <a:xfrm flipV="1">
            <a:off x="2943343" y="2929993"/>
            <a:ext cx="155857" cy="118259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1A9F8BD7-540A-7B29-8B58-E6B07912B720}"/>
              </a:ext>
            </a:extLst>
          </p:cNvPr>
          <p:cNvCxnSpPr>
            <a:cxnSpLocks/>
            <a:stCxn id="13" idx="7"/>
            <a:endCxn id="12" idx="2"/>
          </p:cNvCxnSpPr>
          <p:nvPr/>
        </p:nvCxnSpPr>
        <p:spPr>
          <a:xfrm flipV="1">
            <a:off x="1861909" y="4230329"/>
            <a:ext cx="790934" cy="2151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2E9B196D-1A41-7B1D-341D-C647768C1CB8}"/>
              </a:ext>
            </a:extLst>
          </p:cNvPr>
          <p:cNvCxnSpPr>
            <a:cxnSpLocks/>
            <a:stCxn id="12" idx="7"/>
            <a:endCxn id="6" idx="3"/>
          </p:cNvCxnSpPr>
          <p:nvPr/>
        </p:nvCxnSpPr>
        <p:spPr>
          <a:xfrm flipV="1">
            <a:off x="2943343" y="2906242"/>
            <a:ext cx="1280389" cy="120634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5DF804D5-85DC-4F59-BE07-B5D7E1AF39D1}"/>
              </a:ext>
            </a:extLst>
          </p:cNvPr>
          <p:cNvCxnSpPr>
            <a:cxnSpLocks/>
            <a:stCxn id="12" idx="2"/>
            <a:endCxn id="14" idx="7"/>
          </p:cNvCxnSpPr>
          <p:nvPr/>
        </p:nvCxnSpPr>
        <p:spPr>
          <a:xfrm flipH="1">
            <a:off x="2332181" y="4230329"/>
            <a:ext cx="320662" cy="45291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4587E88B-EDF9-FEC1-DBC4-2AB74B8E6047}"/>
              </a:ext>
            </a:extLst>
          </p:cNvPr>
          <p:cNvCxnSpPr>
            <a:cxnSpLocks/>
            <a:stCxn id="7" idx="3"/>
            <a:endCxn id="9" idx="6"/>
          </p:cNvCxnSpPr>
          <p:nvPr/>
        </p:nvCxnSpPr>
        <p:spPr>
          <a:xfrm flipH="1" flipV="1">
            <a:off x="1619817" y="2542123"/>
            <a:ext cx="1000747" cy="38787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0B6D180A-A673-995F-9FD2-E1AC01AE07D7}"/>
              </a:ext>
            </a:extLst>
          </p:cNvPr>
          <p:cNvSpPr txBox="1"/>
          <p:nvPr/>
        </p:nvSpPr>
        <p:spPr>
          <a:xfrm>
            <a:off x="2301169" y="4389107"/>
            <a:ext cx="428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10</a:t>
            </a:r>
            <a:endParaRPr lang="zh-CN" altLang="en-US" sz="1100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EE8B215-95AC-F326-BD0A-C0196B148CB5}"/>
              </a:ext>
            </a:extLst>
          </p:cNvPr>
          <p:cNvSpPr txBox="1"/>
          <p:nvPr/>
        </p:nvSpPr>
        <p:spPr>
          <a:xfrm>
            <a:off x="1823090" y="4575601"/>
            <a:ext cx="428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10</a:t>
            </a:r>
            <a:endParaRPr lang="zh-CN" altLang="en-US" sz="1100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2481DCBA-6E2D-0170-F1DA-EB7B5C05DB65}"/>
              </a:ext>
            </a:extLst>
          </p:cNvPr>
          <p:cNvSpPr txBox="1"/>
          <p:nvPr/>
        </p:nvSpPr>
        <p:spPr>
          <a:xfrm>
            <a:off x="1938557" y="4220705"/>
            <a:ext cx="428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15</a:t>
            </a:r>
            <a:endParaRPr lang="zh-CN" altLang="en-US" sz="1100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AEB9E56-59D4-F26F-1760-456086B3FBD3}"/>
              </a:ext>
            </a:extLst>
          </p:cNvPr>
          <p:cNvSpPr txBox="1"/>
          <p:nvPr/>
        </p:nvSpPr>
        <p:spPr>
          <a:xfrm>
            <a:off x="908751" y="4268462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60</a:t>
            </a:r>
            <a:endParaRPr lang="zh-CN" altLang="en-US" sz="1200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4AA8AFA-5B63-7F2C-1962-D42E65E0B810}"/>
              </a:ext>
            </a:extLst>
          </p:cNvPr>
          <p:cNvSpPr txBox="1"/>
          <p:nvPr/>
        </p:nvSpPr>
        <p:spPr>
          <a:xfrm>
            <a:off x="651334" y="3510732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20</a:t>
            </a:r>
            <a:endParaRPr lang="zh-CN" altLang="en-US" sz="12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A466EEB-E1F0-E4D0-E1B6-3CF860D4E6B1}"/>
              </a:ext>
            </a:extLst>
          </p:cNvPr>
          <p:cNvSpPr txBox="1"/>
          <p:nvPr/>
        </p:nvSpPr>
        <p:spPr>
          <a:xfrm>
            <a:off x="1415815" y="2802811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30</a:t>
            </a:r>
            <a:endParaRPr lang="zh-CN" altLang="en-US" sz="12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9E2E32A-1FEF-C086-411D-B20DECA114EB}"/>
              </a:ext>
            </a:extLst>
          </p:cNvPr>
          <p:cNvSpPr txBox="1"/>
          <p:nvPr/>
        </p:nvSpPr>
        <p:spPr>
          <a:xfrm>
            <a:off x="1775189" y="2556368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40</a:t>
            </a:r>
            <a:endParaRPr lang="zh-CN" altLang="en-US" sz="1200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0DA4FEF-BF6C-2681-2D94-C9E9EFE8D577}"/>
              </a:ext>
            </a:extLst>
          </p:cNvPr>
          <p:cNvSpPr txBox="1"/>
          <p:nvPr/>
        </p:nvSpPr>
        <p:spPr>
          <a:xfrm>
            <a:off x="1877190" y="2918675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50</a:t>
            </a:r>
            <a:endParaRPr lang="zh-CN" altLang="en-US" sz="12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37AFCAD2-50F8-79D9-689B-26FFA74C6044}"/>
              </a:ext>
            </a:extLst>
          </p:cNvPr>
          <p:cNvSpPr txBox="1"/>
          <p:nvPr/>
        </p:nvSpPr>
        <p:spPr>
          <a:xfrm>
            <a:off x="2676219" y="3351231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70</a:t>
            </a:r>
            <a:endParaRPr lang="zh-CN" altLang="en-US" sz="12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DBC5B98-0227-DEA2-2CF6-9D01748E1A85}"/>
              </a:ext>
            </a:extLst>
          </p:cNvPr>
          <p:cNvSpPr txBox="1"/>
          <p:nvPr/>
        </p:nvSpPr>
        <p:spPr>
          <a:xfrm>
            <a:off x="3486776" y="3264933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80</a:t>
            </a:r>
            <a:endParaRPr lang="zh-CN" altLang="en-US" sz="12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A6436089-809A-ED89-65E5-7450D1EF2A39}"/>
              </a:ext>
            </a:extLst>
          </p:cNvPr>
          <p:cNvSpPr txBox="1"/>
          <p:nvPr/>
        </p:nvSpPr>
        <p:spPr>
          <a:xfrm>
            <a:off x="3596453" y="1959455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60</a:t>
            </a:r>
            <a:endParaRPr lang="zh-CN" altLang="en-US" sz="12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16A488E-AC22-E37D-1397-EC16031C49A4}"/>
              </a:ext>
            </a:extLst>
          </p:cNvPr>
          <p:cNvSpPr txBox="1"/>
          <p:nvPr/>
        </p:nvSpPr>
        <p:spPr>
          <a:xfrm>
            <a:off x="4608388" y="2097954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40</a:t>
            </a:r>
            <a:endParaRPr lang="zh-CN" altLang="en-US" sz="12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1E1359F-16E4-98FE-B74D-57D8757F49FF}"/>
              </a:ext>
            </a:extLst>
          </p:cNvPr>
          <p:cNvSpPr txBox="1"/>
          <p:nvPr/>
        </p:nvSpPr>
        <p:spPr>
          <a:xfrm>
            <a:off x="4624857" y="3488553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50</a:t>
            </a:r>
            <a:endParaRPr lang="zh-CN" altLang="en-US" sz="12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F7B97A98-353B-08D6-2E82-4DB0F731B0E7}"/>
              </a:ext>
            </a:extLst>
          </p:cNvPr>
          <p:cNvSpPr txBox="1"/>
          <p:nvPr/>
        </p:nvSpPr>
        <p:spPr>
          <a:xfrm>
            <a:off x="4541830" y="4664146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10</a:t>
            </a:r>
            <a:endParaRPr lang="zh-CN" altLang="en-US" sz="12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475D17B3-D7FB-D7F2-8132-CC6CA4E29B38}"/>
              </a:ext>
            </a:extLst>
          </p:cNvPr>
          <p:cNvSpPr txBox="1"/>
          <p:nvPr/>
        </p:nvSpPr>
        <p:spPr>
          <a:xfrm>
            <a:off x="3033604" y="4852385"/>
            <a:ext cx="428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70</a:t>
            </a:r>
            <a:endParaRPr lang="zh-CN" altLang="en-US" sz="1200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074AE2A9-097B-4696-33BA-C7A6A183DAED}"/>
              </a:ext>
            </a:extLst>
          </p:cNvPr>
          <p:cNvSpPr txBox="1"/>
          <p:nvPr/>
        </p:nvSpPr>
        <p:spPr>
          <a:xfrm>
            <a:off x="1222990" y="1945147"/>
            <a:ext cx="25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760FADF-2CBC-8168-3D89-0251AD676BD0}"/>
              </a:ext>
            </a:extLst>
          </p:cNvPr>
          <p:cNvSpPr txBox="1"/>
          <p:nvPr/>
        </p:nvSpPr>
        <p:spPr>
          <a:xfrm>
            <a:off x="2688138" y="2023338"/>
            <a:ext cx="25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3E0ACFC5-162F-69D3-233C-1F68C15CAF1C}"/>
              </a:ext>
            </a:extLst>
          </p:cNvPr>
          <p:cNvSpPr txBox="1"/>
          <p:nvPr/>
        </p:nvSpPr>
        <p:spPr>
          <a:xfrm>
            <a:off x="4814359" y="878899"/>
            <a:ext cx="25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3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9B7BD68-3750-1785-C1AD-2DAEE655E806}"/>
              </a:ext>
            </a:extLst>
          </p:cNvPr>
          <p:cNvSpPr txBox="1"/>
          <p:nvPr/>
        </p:nvSpPr>
        <p:spPr>
          <a:xfrm>
            <a:off x="4237175" y="2023338"/>
            <a:ext cx="25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4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9D7F3B9B-1F2D-DB64-8F97-32D5460CDD55}"/>
              </a:ext>
            </a:extLst>
          </p:cNvPr>
          <p:cNvSpPr txBox="1"/>
          <p:nvPr/>
        </p:nvSpPr>
        <p:spPr>
          <a:xfrm>
            <a:off x="4941104" y="3773131"/>
            <a:ext cx="25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5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34D69DB1-7360-0B10-8F51-1AC8B544E38D}"/>
              </a:ext>
            </a:extLst>
          </p:cNvPr>
          <p:cNvSpPr txBox="1"/>
          <p:nvPr/>
        </p:nvSpPr>
        <p:spPr>
          <a:xfrm>
            <a:off x="2280141" y="3917112"/>
            <a:ext cx="25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6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F52338CC-282D-A698-AA1A-63C3217E26BF}"/>
              </a:ext>
            </a:extLst>
          </p:cNvPr>
          <p:cNvSpPr txBox="1"/>
          <p:nvPr/>
        </p:nvSpPr>
        <p:spPr>
          <a:xfrm>
            <a:off x="1581612" y="4027367"/>
            <a:ext cx="25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7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170F82CA-7AAB-5586-BA36-FF31CCCDCA9E}"/>
              </a:ext>
            </a:extLst>
          </p:cNvPr>
          <p:cNvSpPr txBox="1"/>
          <p:nvPr/>
        </p:nvSpPr>
        <p:spPr>
          <a:xfrm>
            <a:off x="2076765" y="4923810"/>
            <a:ext cx="25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8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2A60E104-DB68-F905-F45C-5667A19F8DE4}"/>
              </a:ext>
            </a:extLst>
          </p:cNvPr>
          <p:cNvSpPr txBox="1"/>
          <p:nvPr/>
        </p:nvSpPr>
        <p:spPr>
          <a:xfrm>
            <a:off x="4237174" y="4483053"/>
            <a:ext cx="25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9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BBA58D8E-45DE-8654-A4FB-EF257AE93B9C}"/>
              </a:ext>
            </a:extLst>
          </p:cNvPr>
          <p:cNvSpPr txBox="1"/>
          <p:nvPr/>
        </p:nvSpPr>
        <p:spPr>
          <a:xfrm>
            <a:off x="1605" y="3264933"/>
            <a:ext cx="530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10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ABF64CA4-84AC-3AB2-CC93-DFC92531E157}"/>
              </a:ext>
            </a:extLst>
          </p:cNvPr>
          <p:cNvSpPr txBox="1"/>
          <p:nvPr/>
        </p:nvSpPr>
        <p:spPr>
          <a:xfrm>
            <a:off x="1090410" y="2854429"/>
            <a:ext cx="50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11</a:t>
            </a:r>
            <a:endParaRPr lang="zh-CN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62" name="表格 61">
            <a:extLst>
              <a:ext uri="{FF2B5EF4-FFF2-40B4-BE49-F238E27FC236}">
                <a16:creationId xmlns:a16="http://schemas.microsoft.com/office/drawing/2014/main" id="{A9053C34-6446-014B-5BD9-E39F1018A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0339452"/>
              </p:ext>
            </p:extLst>
          </p:nvPr>
        </p:nvGraphicFramePr>
        <p:xfrm>
          <a:off x="5314116" y="-9877"/>
          <a:ext cx="6868056" cy="34594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门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二教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操场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一教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三教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教工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一食堂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二食堂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三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七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九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门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二教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操场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8888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一教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80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三教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教工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80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一食堂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二食堂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三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七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九</a:t>
                      </a:r>
                      <a:endParaRPr lang="zh-CN" altLang="en-US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50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sp>
        <p:nvSpPr>
          <p:cNvPr id="64" name="文本框 63">
            <a:extLst>
              <a:ext uri="{FF2B5EF4-FFF2-40B4-BE49-F238E27FC236}">
                <a16:creationId xmlns:a16="http://schemas.microsoft.com/office/drawing/2014/main" id="{A14E5F8E-BDDE-6CA3-C600-C35705EE4660}"/>
              </a:ext>
            </a:extLst>
          </p:cNvPr>
          <p:cNvSpPr txBox="1"/>
          <p:nvPr/>
        </p:nvSpPr>
        <p:spPr>
          <a:xfrm>
            <a:off x="1845542" y="653481"/>
            <a:ext cx="13484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Dist[i][j]</a:t>
            </a:r>
            <a:endParaRPr lang="zh-CN" altLang="en-US" sz="2800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F6145F82-6211-BB1D-85D7-3C73DB7A8792}"/>
              </a:ext>
            </a:extLst>
          </p:cNvPr>
          <p:cNvSpPr txBox="1"/>
          <p:nvPr/>
        </p:nvSpPr>
        <p:spPr>
          <a:xfrm>
            <a:off x="1789811" y="5773633"/>
            <a:ext cx="1451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Path[i][j]</a:t>
            </a:r>
            <a:endParaRPr lang="zh-CN" altLang="en-US" sz="2800" dirty="0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B5AF4E1F-B434-E41D-9383-B0E8C3AA8A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2852854"/>
              </p:ext>
            </p:extLst>
          </p:nvPr>
        </p:nvGraphicFramePr>
        <p:xfrm>
          <a:off x="5314116" y="3428191"/>
          <a:ext cx="6868056" cy="34359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1100" b="0" i="0" u="none" strike="noStrike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7053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C8CA5ADC-1207-71B0-E4AC-FA6075FF7DEC}"/>
              </a:ext>
            </a:extLst>
          </p:cNvPr>
          <p:cNvSpPr/>
          <p:nvPr/>
        </p:nvSpPr>
        <p:spPr>
          <a:xfrm>
            <a:off x="1395" y="-8663"/>
            <a:ext cx="5312722" cy="6182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邻接矩阵</a:t>
            </a:r>
          </a:p>
        </p:txBody>
      </p:sp>
    </p:spTree>
    <p:extLst>
      <p:ext uri="{BB962C8B-B14F-4D97-AF65-F5344CB8AC3E}">
        <p14:creationId xmlns:p14="http://schemas.microsoft.com/office/powerpoint/2010/main" val="2842141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" name="表格 61">
            <a:extLst>
              <a:ext uri="{FF2B5EF4-FFF2-40B4-BE49-F238E27FC236}">
                <a16:creationId xmlns:a16="http://schemas.microsoft.com/office/drawing/2014/main" id="{A9053C34-6446-014B-5BD9-E39F1018A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9334594"/>
              </p:ext>
            </p:extLst>
          </p:nvPr>
        </p:nvGraphicFramePr>
        <p:xfrm>
          <a:off x="5323944" y="0"/>
          <a:ext cx="6868056" cy="34594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/>
                        <a:t>Dist[i][j]</a:t>
                      </a:r>
                      <a:r>
                        <a:rPr lang="zh-CN" altLang="en-US" sz="1100" u="none" strike="noStrike" dirty="0"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8888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80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80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50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D83DF307-D5B3-8FCA-8228-D8FC4D829391}"/>
              </a:ext>
            </a:extLst>
          </p:cNvPr>
          <p:cNvSpPr txBox="1"/>
          <p:nvPr/>
        </p:nvSpPr>
        <p:spPr>
          <a:xfrm>
            <a:off x="9828" y="4568"/>
            <a:ext cx="37080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path[i][j]=path[i][k] ;</a:t>
            </a:r>
          </a:p>
          <a:p>
            <a:r>
              <a:rPr lang="en-US" altLang="zh-CN" sz="2400" dirty="0"/>
              <a:t>dist[i][j]=dist[i][k]+dist[k][j];</a:t>
            </a:r>
            <a:endParaRPr lang="zh-CN" altLang="en-US" sz="2400" dirty="0"/>
          </a:p>
        </p:txBody>
      </p:sp>
      <p:graphicFrame>
        <p:nvGraphicFramePr>
          <p:cNvPr id="61" name="表格 65">
            <a:extLst>
              <a:ext uri="{FF2B5EF4-FFF2-40B4-BE49-F238E27FC236}">
                <a16:creationId xmlns:a16="http://schemas.microsoft.com/office/drawing/2014/main" id="{EA2BC438-EBDE-FF81-B4E7-B29440F018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692131"/>
              </p:ext>
            </p:extLst>
          </p:nvPr>
        </p:nvGraphicFramePr>
        <p:xfrm>
          <a:off x="285132" y="1025906"/>
          <a:ext cx="4640829" cy="4847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401">
                  <a:extLst>
                    <a:ext uri="{9D8B030D-6E8A-4147-A177-3AD203B41FA5}">
                      <a16:colId xmlns:a16="http://schemas.microsoft.com/office/drawing/2014/main" val="2049478116"/>
                    </a:ext>
                  </a:extLst>
                </a:gridCol>
                <a:gridCol w="426345">
                  <a:extLst>
                    <a:ext uri="{9D8B030D-6E8A-4147-A177-3AD203B41FA5}">
                      <a16:colId xmlns:a16="http://schemas.microsoft.com/office/drawing/2014/main" val="2854642755"/>
                    </a:ext>
                  </a:extLst>
                </a:gridCol>
                <a:gridCol w="445293">
                  <a:extLst>
                    <a:ext uri="{9D8B030D-6E8A-4147-A177-3AD203B41FA5}">
                      <a16:colId xmlns:a16="http://schemas.microsoft.com/office/drawing/2014/main" val="2069320739"/>
                    </a:ext>
                  </a:extLst>
                </a:gridCol>
                <a:gridCol w="3361790">
                  <a:extLst>
                    <a:ext uri="{9D8B030D-6E8A-4147-A177-3AD203B41FA5}">
                      <a16:colId xmlns:a16="http://schemas.microsoft.com/office/drawing/2014/main" val="617141485"/>
                    </a:ext>
                  </a:extLst>
                </a:gridCol>
              </a:tblGrid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dist[i][j] ? dist[i][k]+dist[k][j];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044967"/>
                  </a:ext>
                </a:extLst>
              </a:tr>
              <a:tr h="47433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dist[1][1] = dist[1][1]+dist[1][1]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96414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dist[1][2] = dist[1][1]+dist[1][2]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149070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dist[1][3] = dist[1][1]+dist[1][3]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433090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dist[1][4] = dist[1][1]+dist[1][4]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68527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dist[1][5] = dist[1][1]+dist[1][5]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35232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dist[1][6] = dist[1][1]+dist[1][6]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54463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dist[1][7] = dist[1][1]+dist[1][7]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84066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dist[1][8] = dist[1][1]+dist[1][8]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3431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dist[1][9] = dist[1][1]+dist[1][9]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11723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dist[1][10] = dist[1][1]+dist[1][10]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482782"/>
                  </a:ext>
                </a:extLst>
              </a:tr>
              <a:tr h="43604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dist[1][11] = dist[1][1]+dist[1][11]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779600"/>
                  </a:ext>
                </a:extLst>
              </a:tr>
            </a:tbl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1211F0A-8170-5A3A-638E-537CFF6C05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6923851"/>
              </p:ext>
            </p:extLst>
          </p:nvPr>
        </p:nvGraphicFramePr>
        <p:xfrm>
          <a:off x="5314116" y="3428191"/>
          <a:ext cx="6868056" cy="34359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/>
                        <a:t>Path[i][j]</a:t>
                      </a:r>
                      <a:r>
                        <a:rPr lang="zh-CN" alt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7053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767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" name="表格 61">
            <a:extLst>
              <a:ext uri="{FF2B5EF4-FFF2-40B4-BE49-F238E27FC236}">
                <a16:creationId xmlns:a16="http://schemas.microsoft.com/office/drawing/2014/main" id="{A9053C34-6446-014B-5BD9-E39F1018A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6577272"/>
              </p:ext>
            </p:extLst>
          </p:nvPr>
        </p:nvGraphicFramePr>
        <p:xfrm>
          <a:off x="5323944" y="0"/>
          <a:ext cx="6868056" cy="34594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/>
                        <a:t>Dist[i][j]</a:t>
                      </a:r>
                      <a:r>
                        <a:rPr lang="zh-CN" altLang="en-US" sz="1100" u="none" strike="noStrike" dirty="0"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8888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80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80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50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D83DF307-D5B3-8FCA-8228-D8FC4D829391}"/>
              </a:ext>
            </a:extLst>
          </p:cNvPr>
          <p:cNvSpPr txBox="1"/>
          <p:nvPr/>
        </p:nvSpPr>
        <p:spPr>
          <a:xfrm>
            <a:off x="9828" y="14398"/>
            <a:ext cx="37080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path[i][j]=path[i][k] ;</a:t>
            </a:r>
          </a:p>
          <a:p>
            <a:r>
              <a:rPr lang="en-US" altLang="zh-CN" sz="2400" dirty="0"/>
              <a:t>dist[i][j]=dist[i][k]+dist[k][j];</a:t>
            </a:r>
            <a:endParaRPr lang="zh-CN" altLang="en-US" sz="2400" dirty="0"/>
          </a:p>
        </p:txBody>
      </p:sp>
      <p:graphicFrame>
        <p:nvGraphicFramePr>
          <p:cNvPr id="61" name="表格 65">
            <a:extLst>
              <a:ext uri="{FF2B5EF4-FFF2-40B4-BE49-F238E27FC236}">
                <a16:creationId xmlns:a16="http://schemas.microsoft.com/office/drawing/2014/main" id="{EA2BC438-EBDE-FF81-B4E7-B29440F018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5549390"/>
              </p:ext>
            </p:extLst>
          </p:nvPr>
        </p:nvGraphicFramePr>
        <p:xfrm>
          <a:off x="304796" y="1074186"/>
          <a:ext cx="4709656" cy="4847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306">
                  <a:extLst>
                    <a:ext uri="{9D8B030D-6E8A-4147-A177-3AD203B41FA5}">
                      <a16:colId xmlns:a16="http://schemas.microsoft.com/office/drawing/2014/main" val="2049478116"/>
                    </a:ext>
                  </a:extLst>
                </a:gridCol>
                <a:gridCol w="427293">
                  <a:extLst>
                    <a:ext uri="{9D8B030D-6E8A-4147-A177-3AD203B41FA5}">
                      <a16:colId xmlns:a16="http://schemas.microsoft.com/office/drawing/2014/main" val="2854642755"/>
                    </a:ext>
                  </a:extLst>
                </a:gridCol>
                <a:gridCol w="446283">
                  <a:extLst>
                    <a:ext uri="{9D8B030D-6E8A-4147-A177-3AD203B41FA5}">
                      <a16:colId xmlns:a16="http://schemas.microsoft.com/office/drawing/2014/main" val="2069320739"/>
                    </a:ext>
                  </a:extLst>
                </a:gridCol>
                <a:gridCol w="3427774">
                  <a:extLst>
                    <a:ext uri="{9D8B030D-6E8A-4147-A177-3AD203B41FA5}">
                      <a16:colId xmlns:a16="http://schemas.microsoft.com/office/drawing/2014/main" val="617141485"/>
                    </a:ext>
                  </a:extLst>
                </a:gridCol>
              </a:tblGrid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dist[i][j] ? dist[i][k]+dist[k][j];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044967"/>
                  </a:ext>
                </a:extLst>
              </a:tr>
              <a:tr h="47433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dist[2][1] = dist[2][1]+dist[1][1]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96414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dist[2][2] &lt; dist[2][1]+dist[1][2]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149070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dist[2][3] &lt; dist[2][1]+dist[1][3]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433090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dist[2][4] &lt; dist[2][1]+dist[1][4]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68527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dist[2][5] &lt; dist[2][1]+dist[1][5]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35232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dist[2][6] &lt; dist[2][1]+dist[1][6]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54463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dist[2][7] &lt; dist[2][1]+dist[1][7]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84066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dist[2][8] &lt; dist[2][1]+dist[1][8]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3431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dist[2][9] &lt; dist[2][1]+dist[1][9]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11723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dist[2][10] &lt; dist[2][1]+dist[1][10]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482782"/>
                  </a:ext>
                </a:extLst>
              </a:tr>
              <a:tr h="43604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dist[2][11] &lt; dist[2][1]+dist[1][11]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779600"/>
                  </a:ext>
                </a:extLst>
              </a:tr>
            </a:tbl>
          </a:graphicData>
        </a:graphic>
      </p:graphicFrame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BB9B5E28-6991-EE0F-4FC0-F82EE1D9F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9300980"/>
              </p:ext>
            </p:extLst>
          </p:nvPr>
        </p:nvGraphicFramePr>
        <p:xfrm>
          <a:off x="5314116" y="3428191"/>
          <a:ext cx="6868056" cy="34359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dirty="0"/>
                        <a:t>Path[i][j]</a:t>
                      </a:r>
                      <a:r>
                        <a:rPr lang="zh-CN" alt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7053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431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" name="表格 61">
            <a:extLst>
              <a:ext uri="{FF2B5EF4-FFF2-40B4-BE49-F238E27FC236}">
                <a16:creationId xmlns:a16="http://schemas.microsoft.com/office/drawing/2014/main" id="{A9053C34-6446-014B-5BD9-E39F1018A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1842959"/>
              </p:ext>
            </p:extLst>
          </p:nvPr>
        </p:nvGraphicFramePr>
        <p:xfrm>
          <a:off x="5323944" y="14398"/>
          <a:ext cx="6868056" cy="34594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dirty="0"/>
                        <a:t>Dist[i][j]</a:t>
                      </a:r>
                      <a:r>
                        <a:rPr lang="zh-CN" altLang="en-US" sz="1100" u="none" strike="noStrike" dirty="0"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8888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80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80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50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graphicFrame>
        <p:nvGraphicFramePr>
          <p:cNvPr id="63" name="表格 62">
            <a:extLst>
              <a:ext uri="{FF2B5EF4-FFF2-40B4-BE49-F238E27FC236}">
                <a16:creationId xmlns:a16="http://schemas.microsoft.com/office/drawing/2014/main" id="{AD025B13-AF7F-FF59-4D24-D46916A82F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845849"/>
              </p:ext>
            </p:extLst>
          </p:nvPr>
        </p:nvGraphicFramePr>
        <p:xfrm>
          <a:off x="5314116" y="3428191"/>
          <a:ext cx="6868056" cy="34359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dirty="0"/>
                        <a:t>Path[i][j]</a:t>
                      </a:r>
                      <a:r>
                        <a:rPr lang="zh-CN" alt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7053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D83DF307-D5B3-8FCA-8228-D8FC4D829391}"/>
              </a:ext>
            </a:extLst>
          </p:cNvPr>
          <p:cNvSpPr txBox="1"/>
          <p:nvPr/>
        </p:nvSpPr>
        <p:spPr>
          <a:xfrm>
            <a:off x="9828" y="14398"/>
            <a:ext cx="37080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path[i][j]=path[i][k] ;</a:t>
            </a:r>
          </a:p>
          <a:p>
            <a:r>
              <a:rPr lang="en-US" altLang="zh-CN" sz="2400" dirty="0"/>
              <a:t>dist[i][j]=dist[i][k]+dist[k][j];</a:t>
            </a:r>
            <a:endParaRPr lang="zh-CN" altLang="en-US" sz="2400" dirty="0"/>
          </a:p>
        </p:txBody>
      </p:sp>
      <p:graphicFrame>
        <p:nvGraphicFramePr>
          <p:cNvPr id="61" name="表格 65">
            <a:extLst>
              <a:ext uri="{FF2B5EF4-FFF2-40B4-BE49-F238E27FC236}">
                <a16:creationId xmlns:a16="http://schemas.microsoft.com/office/drawing/2014/main" id="{EA2BC438-EBDE-FF81-B4E7-B29440F018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3375662"/>
              </p:ext>
            </p:extLst>
          </p:nvPr>
        </p:nvGraphicFramePr>
        <p:xfrm>
          <a:off x="245803" y="1050134"/>
          <a:ext cx="4837474" cy="4847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306">
                  <a:extLst>
                    <a:ext uri="{9D8B030D-6E8A-4147-A177-3AD203B41FA5}">
                      <a16:colId xmlns:a16="http://schemas.microsoft.com/office/drawing/2014/main" val="2049478116"/>
                    </a:ext>
                  </a:extLst>
                </a:gridCol>
                <a:gridCol w="427293">
                  <a:extLst>
                    <a:ext uri="{9D8B030D-6E8A-4147-A177-3AD203B41FA5}">
                      <a16:colId xmlns:a16="http://schemas.microsoft.com/office/drawing/2014/main" val="2854642755"/>
                    </a:ext>
                  </a:extLst>
                </a:gridCol>
                <a:gridCol w="446283">
                  <a:extLst>
                    <a:ext uri="{9D8B030D-6E8A-4147-A177-3AD203B41FA5}">
                      <a16:colId xmlns:a16="http://schemas.microsoft.com/office/drawing/2014/main" val="2069320739"/>
                    </a:ext>
                  </a:extLst>
                </a:gridCol>
                <a:gridCol w="3555592">
                  <a:extLst>
                    <a:ext uri="{9D8B030D-6E8A-4147-A177-3AD203B41FA5}">
                      <a16:colId xmlns:a16="http://schemas.microsoft.com/office/drawing/2014/main" val="617141485"/>
                    </a:ext>
                  </a:extLst>
                </a:gridCol>
              </a:tblGrid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dist[i][j] ? dist[i][k]+dist[k][j];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044967"/>
                  </a:ext>
                </a:extLst>
              </a:tr>
              <a:tr h="47433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dist[1][1] &lt; dist[3][1]+dist[1][1]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96414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dist[3][2] &lt; dist[3][1]+dist[1][2]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149070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dist[3][3] &lt; dist[3][1]+dist[1][3]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433090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dist[3][4] &lt; dist[3][1]+dist[1][4]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68527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dist[3][5] &lt; dist[3][1]+dist[1][5]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35232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dist[3][6] &lt; dist[3][1]+dist[1][6]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54463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dist[3][7] &lt; dist[3][1]+dist[1][7]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84066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dist[3][8] &lt; dist[3][1]+dist[1][8]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3431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dist[3][9] &lt; dist[3][1]+dist[1][9]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11723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dist[3][10] &lt; dist[3][1]+dist[1][10]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482782"/>
                  </a:ext>
                </a:extLst>
              </a:tr>
              <a:tr h="43604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dist[3][11] &lt; dist[3][1]+dist[1][11]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779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524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" name="表格 61">
            <a:extLst>
              <a:ext uri="{FF2B5EF4-FFF2-40B4-BE49-F238E27FC236}">
                <a16:creationId xmlns:a16="http://schemas.microsoft.com/office/drawing/2014/main" id="{A9053C34-6446-014B-5BD9-E39F1018A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408138"/>
              </p:ext>
            </p:extLst>
          </p:nvPr>
        </p:nvGraphicFramePr>
        <p:xfrm>
          <a:off x="5323944" y="14398"/>
          <a:ext cx="6868056" cy="34594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dirty="0"/>
                        <a:t>Dist[i][j]</a:t>
                      </a:r>
                      <a:r>
                        <a:rPr lang="zh-CN" altLang="en-US" sz="1100" u="none" strike="noStrike" dirty="0"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8888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40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40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80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80</a:t>
                      </a:r>
                      <a:endParaRPr lang="en-US" altLang="zh-CN" sz="1100" b="0" i="0" u="none" strike="noStrike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15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70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60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50</a:t>
                      </a:r>
                      <a:endParaRPr lang="en-US" altLang="zh-CN" sz="11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8888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20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graphicFrame>
        <p:nvGraphicFramePr>
          <p:cNvPr id="63" name="表格 62">
            <a:extLst>
              <a:ext uri="{FF2B5EF4-FFF2-40B4-BE49-F238E27FC236}">
                <a16:creationId xmlns:a16="http://schemas.microsoft.com/office/drawing/2014/main" id="{AD025B13-AF7F-FF59-4D24-D46916A82F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2072907"/>
              </p:ext>
            </p:extLst>
          </p:nvPr>
        </p:nvGraphicFramePr>
        <p:xfrm>
          <a:off x="5314116" y="3428191"/>
          <a:ext cx="6868056" cy="34359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2338">
                  <a:extLst>
                    <a:ext uri="{9D8B030D-6E8A-4147-A177-3AD203B41FA5}">
                      <a16:colId xmlns:a16="http://schemas.microsoft.com/office/drawing/2014/main" val="1840411181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1523121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0867368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94671297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79526565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222763829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64821276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83043823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195436237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2902265922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4003256724"/>
                    </a:ext>
                  </a:extLst>
                </a:gridCol>
                <a:gridCol w="572338">
                  <a:extLst>
                    <a:ext uri="{9D8B030D-6E8A-4147-A177-3AD203B41FA5}">
                      <a16:colId xmlns:a16="http://schemas.microsoft.com/office/drawing/2014/main" val="365042042"/>
                    </a:ext>
                  </a:extLst>
                </a:gridCol>
              </a:tblGrid>
              <a:tr h="2253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dirty="0"/>
                        <a:t>Path[i][j]</a:t>
                      </a:r>
                      <a:r>
                        <a:rPr lang="zh-CN" alt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02518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门</a:t>
                      </a:r>
                      <a:r>
                        <a:rPr lang="en-US" altLang="zh-CN" sz="1100" u="none" strike="noStrike" dirty="0">
                          <a:effectLst/>
                        </a:rPr>
                        <a:t>(1)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7465850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二教</a:t>
                      </a:r>
                      <a:r>
                        <a:rPr lang="en-US" altLang="zh-CN" sz="1100" u="none" strike="noStrike" dirty="0">
                          <a:effectLst/>
                        </a:rPr>
                        <a:t>(2)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626263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操场</a:t>
                      </a:r>
                      <a:r>
                        <a:rPr lang="en-US" altLang="zh-CN" sz="1100" u="none" strike="noStrike" dirty="0">
                          <a:effectLst/>
                        </a:rPr>
                        <a:t>(3)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1061821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一教</a:t>
                      </a:r>
                      <a:r>
                        <a:rPr lang="en-US" altLang="zh-CN" sz="1100" u="none" strike="noStrike" dirty="0">
                          <a:effectLst/>
                        </a:rPr>
                        <a:t>(4)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868535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三教</a:t>
                      </a:r>
                      <a:r>
                        <a:rPr lang="en-US" altLang="zh-CN" sz="1100" u="none" strike="noStrike" dirty="0">
                          <a:effectLst/>
                        </a:rPr>
                        <a:t>(5)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8328737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教工</a:t>
                      </a:r>
                      <a:r>
                        <a:rPr lang="en-US" altLang="zh-CN" sz="1100" u="none" strike="noStrike" dirty="0">
                          <a:effectLst/>
                        </a:rPr>
                        <a:t>(6)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56627116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一食堂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(7)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387944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二食堂</a:t>
                      </a:r>
                      <a:r>
                        <a:rPr lang="en-US" altLang="zh-CN" sz="1100" u="none" strike="noStrike" dirty="0">
                          <a:effectLst/>
                        </a:rPr>
                        <a:t>(8)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2713231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三</a:t>
                      </a:r>
                      <a:r>
                        <a:rPr lang="en-US" altLang="zh-CN" sz="1100" u="none" strike="noStrike" dirty="0">
                          <a:effectLst/>
                        </a:rPr>
                        <a:t>(9)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9550389"/>
                  </a:ext>
                </a:extLst>
              </a:tr>
              <a:tr h="2940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七</a:t>
                      </a:r>
                      <a:r>
                        <a:rPr lang="en-US" altLang="zh-CN" sz="1100" u="none" strike="noStrike" dirty="0">
                          <a:effectLst/>
                        </a:rPr>
                        <a:t>(10)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27038367"/>
                  </a:ext>
                </a:extLst>
              </a:tr>
              <a:tr h="27053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九</a:t>
                      </a:r>
                      <a:r>
                        <a:rPr lang="en-US" altLang="zh-CN" sz="1100" u="none" strike="noStrike" dirty="0">
                          <a:effectLst/>
                        </a:rPr>
                        <a:t>(11)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20358640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D83DF307-D5B3-8FCA-8228-D8FC4D829391}"/>
              </a:ext>
            </a:extLst>
          </p:cNvPr>
          <p:cNvSpPr txBox="1"/>
          <p:nvPr/>
        </p:nvSpPr>
        <p:spPr>
          <a:xfrm>
            <a:off x="9828" y="14398"/>
            <a:ext cx="37080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path[i][j]=path[i][k] ;</a:t>
            </a:r>
          </a:p>
          <a:p>
            <a:r>
              <a:rPr lang="en-US" altLang="zh-CN" sz="2400" dirty="0"/>
              <a:t>dist[i][j]=dist[i][k]+dist[k][j];</a:t>
            </a:r>
            <a:endParaRPr lang="zh-CN" altLang="en-US" sz="2400" dirty="0"/>
          </a:p>
        </p:txBody>
      </p:sp>
      <p:graphicFrame>
        <p:nvGraphicFramePr>
          <p:cNvPr id="61" name="表格 65">
            <a:extLst>
              <a:ext uri="{FF2B5EF4-FFF2-40B4-BE49-F238E27FC236}">
                <a16:creationId xmlns:a16="http://schemas.microsoft.com/office/drawing/2014/main" id="{EA2BC438-EBDE-FF81-B4E7-B29440F018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3882724"/>
              </p:ext>
            </p:extLst>
          </p:nvPr>
        </p:nvGraphicFramePr>
        <p:xfrm>
          <a:off x="255635" y="1050134"/>
          <a:ext cx="4876804" cy="4847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306">
                  <a:extLst>
                    <a:ext uri="{9D8B030D-6E8A-4147-A177-3AD203B41FA5}">
                      <a16:colId xmlns:a16="http://schemas.microsoft.com/office/drawing/2014/main" val="2049478116"/>
                    </a:ext>
                  </a:extLst>
                </a:gridCol>
                <a:gridCol w="427293">
                  <a:extLst>
                    <a:ext uri="{9D8B030D-6E8A-4147-A177-3AD203B41FA5}">
                      <a16:colId xmlns:a16="http://schemas.microsoft.com/office/drawing/2014/main" val="2854642755"/>
                    </a:ext>
                  </a:extLst>
                </a:gridCol>
                <a:gridCol w="446283">
                  <a:extLst>
                    <a:ext uri="{9D8B030D-6E8A-4147-A177-3AD203B41FA5}">
                      <a16:colId xmlns:a16="http://schemas.microsoft.com/office/drawing/2014/main" val="2069320739"/>
                    </a:ext>
                  </a:extLst>
                </a:gridCol>
                <a:gridCol w="3594922">
                  <a:extLst>
                    <a:ext uri="{9D8B030D-6E8A-4147-A177-3AD203B41FA5}">
                      <a16:colId xmlns:a16="http://schemas.microsoft.com/office/drawing/2014/main" val="617141485"/>
                    </a:ext>
                  </a:extLst>
                </a:gridCol>
              </a:tblGrid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dist[i][j] ? dist[i][k]+dist[k][j];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044967"/>
                  </a:ext>
                </a:extLst>
              </a:tr>
              <a:tr h="47433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dist[1][1] &lt; dist[4][1]+dist[1][1]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96414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dist[4][2] &lt; dist[4][1]+dist[1][2]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149070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dist[4][3] &lt; dist[4][1]+dist[1][3]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433090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dist[4][4] &lt; dist[4][1]+dist[1][4]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68527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dist[4][5] &lt; dist[4][1]+dist[1][5]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352321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dist[4][6] &lt; dist[4][1]+dist[1][6]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544634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dist[4][7] &lt; dist[4][1]+dist[1][7]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84066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dist[4][8] &lt; dist[4][1]+dist[1][8]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34315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dist[4][9] &lt; dist[4][1]+dist[1][9]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11723"/>
                  </a:ext>
                </a:extLst>
              </a:tr>
              <a:tr h="39371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dist[4][10] &lt; dist[4][1]+dist[1][10]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482782"/>
                  </a:ext>
                </a:extLst>
              </a:tr>
              <a:tr h="43604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dist[4][11] &lt; dist[4][1]+dist[1][11]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779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2083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1653</TotalTime>
  <Words>6071</Words>
  <Application>Microsoft Office PowerPoint</Application>
  <PresentationFormat>宽屏</PresentationFormat>
  <Paragraphs>2932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-apple-system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珂瑞 刘</dc:creator>
  <cp:lastModifiedBy>珂瑞 刘</cp:lastModifiedBy>
  <cp:revision>28</cp:revision>
  <dcterms:created xsi:type="dcterms:W3CDTF">2022-11-20T04:52:16Z</dcterms:created>
  <dcterms:modified xsi:type="dcterms:W3CDTF">2022-12-10T04:06:26Z</dcterms:modified>
</cp:coreProperties>
</file>

<file path=docProps/thumbnail.jpeg>
</file>